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641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7" r:id="rId53"/>
    <p:sldId id="306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496" r:id="rId71"/>
    <p:sldId id="497" r:id="rId72"/>
    <p:sldId id="498" r:id="rId73"/>
    <p:sldId id="499" r:id="rId74"/>
    <p:sldId id="500" r:id="rId75"/>
    <p:sldId id="501" r:id="rId76"/>
    <p:sldId id="502" r:id="rId77"/>
    <p:sldId id="503" r:id="rId78"/>
    <p:sldId id="504" r:id="rId79"/>
    <p:sldId id="505" r:id="rId80"/>
    <p:sldId id="506" r:id="rId81"/>
    <p:sldId id="630" r:id="rId82"/>
    <p:sldId id="629" r:id="rId83"/>
    <p:sldId id="508" r:id="rId84"/>
    <p:sldId id="509" r:id="rId85"/>
    <p:sldId id="510" r:id="rId86"/>
    <p:sldId id="511" r:id="rId87"/>
    <p:sldId id="512" r:id="rId88"/>
    <p:sldId id="513" r:id="rId89"/>
    <p:sldId id="514" r:id="rId90"/>
    <p:sldId id="515" r:id="rId91"/>
    <p:sldId id="516" r:id="rId92"/>
    <p:sldId id="517" r:id="rId93"/>
    <p:sldId id="518" r:id="rId94"/>
    <p:sldId id="519" r:id="rId95"/>
    <p:sldId id="520" r:id="rId96"/>
    <p:sldId id="521" r:id="rId97"/>
    <p:sldId id="522" r:id="rId98"/>
    <p:sldId id="523" r:id="rId99"/>
    <p:sldId id="524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  <p:sldId id="534" r:id="rId110"/>
    <p:sldId id="535" r:id="rId111"/>
    <p:sldId id="631" r:id="rId112"/>
    <p:sldId id="536" r:id="rId113"/>
    <p:sldId id="537" r:id="rId114"/>
    <p:sldId id="538" r:id="rId115"/>
    <p:sldId id="539" r:id="rId116"/>
    <p:sldId id="540" r:id="rId117"/>
    <p:sldId id="541" r:id="rId118"/>
    <p:sldId id="542" r:id="rId119"/>
    <p:sldId id="543" r:id="rId120"/>
    <p:sldId id="544" r:id="rId121"/>
    <p:sldId id="545" r:id="rId122"/>
    <p:sldId id="546" r:id="rId123"/>
    <p:sldId id="547" r:id="rId124"/>
    <p:sldId id="548" r:id="rId125"/>
    <p:sldId id="549" r:id="rId126"/>
    <p:sldId id="550" r:id="rId127"/>
    <p:sldId id="551" r:id="rId128"/>
    <p:sldId id="552" r:id="rId129"/>
    <p:sldId id="553" r:id="rId130"/>
    <p:sldId id="554" r:id="rId131"/>
    <p:sldId id="555" r:id="rId132"/>
    <p:sldId id="556" r:id="rId133"/>
    <p:sldId id="557" r:id="rId134"/>
    <p:sldId id="558" r:id="rId135"/>
    <p:sldId id="559" r:id="rId136"/>
    <p:sldId id="560" r:id="rId137"/>
    <p:sldId id="561" r:id="rId138"/>
    <p:sldId id="562" r:id="rId139"/>
    <p:sldId id="563" r:id="rId140"/>
    <p:sldId id="564" r:id="rId141"/>
    <p:sldId id="565" r:id="rId142"/>
    <p:sldId id="566" r:id="rId143"/>
    <p:sldId id="567" r:id="rId144"/>
    <p:sldId id="568" r:id="rId145"/>
    <p:sldId id="569" r:id="rId146"/>
    <p:sldId id="570" r:id="rId147"/>
    <p:sldId id="571" r:id="rId148"/>
    <p:sldId id="572" r:id="rId149"/>
    <p:sldId id="632" r:id="rId150"/>
    <p:sldId id="573" r:id="rId151"/>
    <p:sldId id="574" r:id="rId152"/>
    <p:sldId id="575" r:id="rId153"/>
    <p:sldId id="576" r:id="rId154"/>
    <p:sldId id="577" r:id="rId155"/>
    <p:sldId id="578" r:id="rId156"/>
    <p:sldId id="579" r:id="rId157"/>
    <p:sldId id="580" r:id="rId158"/>
    <p:sldId id="581" r:id="rId159"/>
    <p:sldId id="582" r:id="rId160"/>
    <p:sldId id="583" r:id="rId161"/>
    <p:sldId id="584" r:id="rId162"/>
    <p:sldId id="633" r:id="rId163"/>
    <p:sldId id="585" r:id="rId164"/>
    <p:sldId id="586" r:id="rId165"/>
    <p:sldId id="587" r:id="rId166"/>
    <p:sldId id="588" r:id="rId167"/>
    <p:sldId id="589" r:id="rId168"/>
    <p:sldId id="590" r:id="rId169"/>
    <p:sldId id="591" r:id="rId170"/>
    <p:sldId id="592" r:id="rId171"/>
    <p:sldId id="593" r:id="rId172"/>
    <p:sldId id="594" r:id="rId173"/>
    <p:sldId id="595" r:id="rId174"/>
    <p:sldId id="596" r:id="rId175"/>
    <p:sldId id="597" r:id="rId176"/>
    <p:sldId id="598" r:id="rId177"/>
    <p:sldId id="599" r:id="rId178"/>
    <p:sldId id="600" r:id="rId179"/>
    <p:sldId id="634" r:id="rId180"/>
    <p:sldId id="601" r:id="rId181"/>
    <p:sldId id="602" r:id="rId182"/>
    <p:sldId id="603" r:id="rId183"/>
    <p:sldId id="604" r:id="rId184"/>
    <p:sldId id="605" r:id="rId185"/>
    <p:sldId id="606" r:id="rId186"/>
    <p:sldId id="607" r:id="rId187"/>
    <p:sldId id="608" r:id="rId188"/>
    <p:sldId id="609" r:id="rId189"/>
    <p:sldId id="610" r:id="rId190"/>
    <p:sldId id="611" r:id="rId191"/>
    <p:sldId id="635" r:id="rId192"/>
    <p:sldId id="612" r:id="rId193"/>
    <p:sldId id="613" r:id="rId194"/>
    <p:sldId id="614" r:id="rId195"/>
    <p:sldId id="615" r:id="rId196"/>
    <p:sldId id="616" r:id="rId197"/>
    <p:sldId id="617" r:id="rId198"/>
    <p:sldId id="618" r:id="rId199"/>
    <p:sldId id="619" r:id="rId200"/>
    <p:sldId id="636" r:id="rId201"/>
    <p:sldId id="620" r:id="rId202"/>
    <p:sldId id="621" r:id="rId203"/>
    <p:sldId id="622" r:id="rId204"/>
    <p:sldId id="623" r:id="rId205"/>
    <p:sldId id="624" r:id="rId206"/>
    <p:sldId id="625" r:id="rId207"/>
    <p:sldId id="637" r:id="rId208"/>
    <p:sldId id="626" r:id="rId209"/>
    <p:sldId id="627" r:id="rId210"/>
    <p:sldId id="628" r:id="rId211"/>
    <p:sldId id="638" r:id="rId212"/>
    <p:sldId id="485" r:id="rId213"/>
    <p:sldId id="486" r:id="rId214"/>
    <p:sldId id="487" r:id="rId215"/>
    <p:sldId id="488" r:id="rId216"/>
    <p:sldId id="639" r:id="rId217"/>
    <p:sldId id="459" r:id="rId218"/>
    <p:sldId id="460" r:id="rId219"/>
    <p:sldId id="461" r:id="rId220"/>
    <p:sldId id="462" r:id="rId221"/>
    <p:sldId id="463" r:id="rId222"/>
    <p:sldId id="464" r:id="rId223"/>
    <p:sldId id="465" r:id="rId224"/>
    <p:sldId id="466" r:id="rId225"/>
    <p:sldId id="467" r:id="rId226"/>
    <p:sldId id="468" r:id="rId227"/>
    <p:sldId id="469" r:id="rId228"/>
    <p:sldId id="470" r:id="rId229"/>
    <p:sldId id="471" r:id="rId230"/>
    <p:sldId id="472" r:id="rId231"/>
    <p:sldId id="473" r:id="rId232"/>
    <p:sldId id="474" r:id="rId233"/>
    <p:sldId id="475" r:id="rId234"/>
    <p:sldId id="476" r:id="rId235"/>
    <p:sldId id="477" r:id="rId236"/>
    <p:sldId id="478" r:id="rId237"/>
    <p:sldId id="479" r:id="rId238"/>
    <p:sldId id="480" r:id="rId239"/>
    <p:sldId id="481" r:id="rId240"/>
    <p:sldId id="640" r:id="rId241"/>
    <p:sldId id="482" r:id="rId242"/>
    <p:sldId id="483" r:id="rId243"/>
    <p:sldId id="484" r:id="rId2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23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0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8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77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1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2C3A1-3F21-42FB-B741-21519E17AC8B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6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Slides for Courses Using the </a:t>
            </a:r>
            <a:r>
              <a:rPr lang="en-US" i="1" dirty="0" smtClean="0"/>
              <a:t>Business Intelligence Guidebook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/>
              <a:t>From Data Integration to Analytics</a:t>
            </a:r>
          </a:p>
          <a:p>
            <a:r>
              <a:rPr lang="en-US" dirty="0"/>
              <a:t>b</a:t>
            </a:r>
            <a:r>
              <a:rPr lang="en-US" dirty="0" smtClean="0"/>
              <a:t>y</a:t>
            </a:r>
          </a:p>
          <a:p>
            <a:r>
              <a:rPr lang="en-US" dirty="0" smtClean="0"/>
              <a:t>Rick Sherman</a:t>
            </a:r>
          </a:p>
          <a:p>
            <a:r>
              <a:rPr lang="en-US" dirty="0" smtClean="0"/>
              <a:t>www.biguidebook.com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34" y="3967626"/>
            <a:ext cx="14287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Selecting product short-list(s) 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1" y="2141034"/>
            <a:ext cx="10490927" cy="3847171"/>
          </a:xfrm>
        </p:spPr>
      </p:pic>
      <p:sp>
        <p:nvSpPr>
          <p:cNvPr id="5" name="Rectangle 4"/>
          <p:cNvSpPr/>
          <p:nvPr/>
        </p:nvSpPr>
        <p:spPr>
          <a:xfrm>
            <a:off x="5311849" y="6506862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f02-02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926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as a fact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782888" y="1919288"/>
            <a:ext cx="6624637" cy="4519612"/>
            <a:chOff x="2782888" y="1919288"/>
            <a:chExt cx="6624637" cy="4519612"/>
          </a:xfrm>
        </p:grpSpPr>
        <p:pic>
          <p:nvPicPr>
            <p:cNvPr id="3" name="Picture 2" descr="f09-1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888" y="1919288"/>
              <a:ext cx="66246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782888" y="6096000"/>
              <a:ext cx="66246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f09-19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0894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as a dimension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020888" y="1919288"/>
            <a:ext cx="8150225" cy="4519612"/>
            <a:chOff x="2020888" y="1919288"/>
            <a:chExt cx="8150225" cy="4519612"/>
          </a:xfrm>
        </p:grpSpPr>
        <p:pic>
          <p:nvPicPr>
            <p:cNvPr id="3" name="Picture 2" descr="f09-2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888" y="1919288"/>
              <a:ext cx="81502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020888" y="6096000"/>
              <a:ext cx="81502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f09-20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70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dimension – hour grain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646488" y="1919288"/>
            <a:ext cx="4897437" cy="4519612"/>
            <a:chOff x="3646488" y="1919288"/>
            <a:chExt cx="4897437" cy="4519612"/>
          </a:xfrm>
        </p:grpSpPr>
        <p:pic>
          <p:nvPicPr>
            <p:cNvPr id="3" name="Picture 2" descr="f09-2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488" y="1919288"/>
              <a:ext cx="48974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646488" y="6096000"/>
              <a:ext cx="48974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f09-21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234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dimension – minute grain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997200" y="1919288"/>
            <a:ext cx="6197600" cy="4519612"/>
            <a:chOff x="2997200" y="1919288"/>
            <a:chExt cx="6197600" cy="4519612"/>
          </a:xfrm>
        </p:grpSpPr>
        <p:pic>
          <p:nvPicPr>
            <p:cNvPr id="3" name="Picture 2" descr="f09-2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200" y="1919288"/>
              <a:ext cx="61976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997200" y="6096000"/>
              <a:ext cx="619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f09-22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099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dimension with time bands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676525"/>
            <a:ext cx="11277600" cy="3003550"/>
            <a:chOff x="457200" y="2676525"/>
            <a:chExt cx="11277600" cy="3003550"/>
          </a:xfrm>
        </p:grpSpPr>
        <p:pic>
          <p:nvPicPr>
            <p:cNvPr id="3" name="Picture 2" descr="f09-2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676525"/>
              <a:ext cx="11277600" cy="262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337175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f09-23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139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zones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711450"/>
            <a:ext cx="11277600" cy="2935288"/>
            <a:chOff x="457200" y="2711450"/>
            <a:chExt cx="11277600" cy="2935288"/>
          </a:xfrm>
        </p:grpSpPr>
        <p:pic>
          <p:nvPicPr>
            <p:cNvPr id="3" name="Picture 2" descr="f09-2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711450"/>
              <a:ext cx="11277600" cy="2554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30383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f09-24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24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Role-playing dimension approaches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592138" y="1919288"/>
            <a:ext cx="11006137" cy="4519612"/>
            <a:chOff x="592138" y="1919288"/>
            <a:chExt cx="11006137" cy="4519612"/>
          </a:xfrm>
        </p:grpSpPr>
        <p:pic>
          <p:nvPicPr>
            <p:cNvPr id="3" name="Picture 2" descr="f09-2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138" y="1919288"/>
              <a:ext cx="110061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92138" y="6096000"/>
              <a:ext cx="110061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f09-25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923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Degenerative dimension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970463" y="1919288"/>
            <a:ext cx="2251075" cy="4519612"/>
            <a:chOff x="4970463" y="1919288"/>
            <a:chExt cx="2251075" cy="4519612"/>
          </a:xfrm>
        </p:grpSpPr>
        <p:pic>
          <p:nvPicPr>
            <p:cNvPr id="3" name="Picture 2" descr="f09-2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463" y="1919288"/>
              <a:ext cx="22510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970463" y="6096000"/>
              <a:ext cx="22510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f09-26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008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table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428750" y="1919288"/>
            <a:ext cx="9332913" cy="4519612"/>
            <a:chOff x="1428750" y="1919288"/>
            <a:chExt cx="9332913" cy="4519612"/>
          </a:xfrm>
        </p:grpSpPr>
        <p:pic>
          <p:nvPicPr>
            <p:cNvPr id="3" name="Picture 2" descr="f09-2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750" y="1919288"/>
              <a:ext cx="93329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428750" y="6096000"/>
              <a:ext cx="93329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f09-27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976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Consolidated facts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616200"/>
            <a:ext cx="11277600" cy="3125788"/>
            <a:chOff x="457200" y="2616200"/>
            <a:chExt cx="11277600" cy="3125788"/>
          </a:xfrm>
        </p:grpSpPr>
        <p:pic>
          <p:nvPicPr>
            <p:cNvPr id="3" name="Picture 2" descr="f09-2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616200"/>
              <a:ext cx="11277600" cy="27447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39908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f09-28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09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3</a:t>
            </a:r>
            <a:br>
              <a:rPr lang="en-US" dirty="0" smtClean="0"/>
            </a:br>
            <a:r>
              <a:rPr lang="en-US" dirty="0" smtClean="0"/>
              <a:t>Defining Requirements – Business, Data and Quality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 modeling recap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767013" y="1919288"/>
            <a:ext cx="6657975" cy="4519612"/>
            <a:chOff x="2767013" y="1919288"/>
            <a:chExt cx="6657975" cy="4519612"/>
          </a:xfrm>
        </p:grpSpPr>
        <p:pic>
          <p:nvPicPr>
            <p:cNvPr id="3" name="Picture 2" descr="f09-2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7013" y="1919288"/>
              <a:ext cx="66579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767013" y="6096000"/>
              <a:ext cx="66579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f09-29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660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10</a:t>
            </a:r>
            <a:br>
              <a:rPr lang="en-US" dirty="0" smtClean="0"/>
            </a:br>
            <a:r>
              <a:rPr lang="en-US" dirty="0" smtClean="0"/>
              <a:t>Business Intelligence Dimensional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089275" y="1919288"/>
            <a:ext cx="6013450" cy="4519612"/>
            <a:chOff x="3089275" y="1919288"/>
            <a:chExt cx="6013450" cy="4519612"/>
          </a:xfrm>
        </p:grpSpPr>
        <p:pic>
          <p:nvPicPr>
            <p:cNvPr id="3" name="Picture 2" descr="f10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275" y="1919288"/>
              <a:ext cx="60134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089275" y="6096000"/>
              <a:ext cx="60134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6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dimension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757488" y="1919288"/>
            <a:ext cx="6677025" cy="4519612"/>
            <a:chOff x="2757488" y="1919288"/>
            <a:chExt cx="6677025" cy="4519612"/>
          </a:xfrm>
        </p:grpSpPr>
        <p:pic>
          <p:nvPicPr>
            <p:cNvPr id="3" name="Picture 2" descr="f10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488" y="1919288"/>
              <a:ext cx="66770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757488" y="6096000"/>
              <a:ext cx="66770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94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and fiscal calendar hierarchies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697413" y="1919288"/>
            <a:ext cx="2795587" cy="4519612"/>
            <a:chOff x="4697413" y="1919288"/>
            <a:chExt cx="2795587" cy="4519612"/>
          </a:xfrm>
        </p:grpSpPr>
        <p:pic>
          <p:nvPicPr>
            <p:cNvPr id="3" name="Picture 2" descr="f10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413" y="1919288"/>
              <a:ext cx="279558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697413" y="6096000"/>
              <a:ext cx="27955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32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Ragged hierarchies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562350" y="1919288"/>
            <a:ext cx="5065713" cy="4519612"/>
            <a:chOff x="3562350" y="1919288"/>
            <a:chExt cx="5065713" cy="4519612"/>
          </a:xfrm>
        </p:grpSpPr>
        <p:pic>
          <p:nvPicPr>
            <p:cNvPr id="3" name="Picture 2" descr="f10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350" y="1919288"/>
              <a:ext cx="50657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562350" y="6096000"/>
              <a:ext cx="50657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f10-04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362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Unbalanced hierarchies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568575" y="1919288"/>
            <a:ext cx="7053263" cy="4519612"/>
            <a:chOff x="2568575" y="1919288"/>
            <a:chExt cx="7053263" cy="4519612"/>
          </a:xfrm>
        </p:grpSpPr>
        <p:pic>
          <p:nvPicPr>
            <p:cNvPr id="3" name="Picture 2" descr="f10-0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575" y="1919288"/>
              <a:ext cx="70532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568575" y="6096000"/>
              <a:ext cx="70532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f10-05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0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recursive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146425" y="1919288"/>
            <a:ext cx="5897563" cy="4519612"/>
            <a:chOff x="3146425" y="1919288"/>
            <a:chExt cx="5897563" cy="4519612"/>
          </a:xfrm>
        </p:grpSpPr>
        <p:pic>
          <p:nvPicPr>
            <p:cNvPr id="3" name="Picture 2" descr="f10-0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6425" y="1919288"/>
              <a:ext cx="58975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146425" y="6096000"/>
              <a:ext cx="58975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f10-06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836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table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663825" y="1919288"/>
            <a:ext cx="6864350" cy="4519612"/>
            <a:chOff x="2663825" y="1919288"/>
            <a:chExt cx="6864350" cy="4519612"/>
          </a:xfrm>
        </p:grpSpPr>
        <p:pic>
          <p:nvPicPr>
            <p:cNvPr id="3" name="Picture 2" descr="f10-0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825" y="1919288"/>
              <a:ext cx="68643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663825" y="6096000"/>
              <a:ext cx="68643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f10-07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615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table navigation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547938"/>
            <a:ext cx="11277600" cy="3262312"/>
            <a:chOff x="457200" y="2547938"/>
            <a:chExt cx="11277600" cy="3262312"/>
          </a:xfrm>
        </p:grpSpPr>
        <p:pic>
          <p:nvPicPr>
            <p:cNvPr id="3" name="Picture 2" descr="f10-0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547938"/>
              <a:ext cx="11277600" cy="2881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46735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f10-08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032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– stepwise </a:t>
            </a:r>
            <a:r>
              <a:rPr lang="en-US" dirty="0"/>
              <a:t>r</a:t>
            </a:r>
            <a:r>
              <a:rPr lang="en-US" dirty="0" smtClean="0"/>
              <a:t>efinement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26" y="1382934"/>
            <a:ext cx="6503773" cy="4858274"/>
          </a:xfrm>
        </p:spPr>
      </p:pic>
      <p:sp>
        <p:nvSpPr>
          <p:cNvPr id="4" name="Rectangle 3"/>
          <p:cNvSpPr/>
          <p:nvPr/>
        </p:nvSpPr>
        <p:spPr>
          <a:xfrm>
            <a:off x="5377751" y="6506862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f03-01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863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outriggers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844675" y="1919288"/>
            <a:ext cx="8501063" cy="4519612"/>
            <a:chOff x="1844675" y="1919288"/>
            <a:chExt cx="8501063" cy="4519612"/>
          </a:xfrm>
        </p:grpSpPr>
        <p:pic>
          <p:nvPicPr>
            <p:cNvPr id="3" name="Picture 2" descr="f10-0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675" y="1919288"/>
              <a:ext cx="85010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844675" y="6096000"/>
              <a:ext cx="85010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f10-09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272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dimension – SCD type 1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690813"/>
            <a:ext cx="11277600" cy="2976562"/>
            <a:chOff x="457200" y="2690813"/>
            <a:chExt cx="11277600" cy="2976562"/>
          </a:xfrm>
        </p:grpSpPr>
        <p:pic>
          <p:nvPicPr>
            <p:cNvPr id="3" name="Picture 2" descr="f10-1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690813"/>
              <a:ext cx="11277600" cy="2595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324475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f10-10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50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SCD type 1 schema template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028950" y="1919288"/>
            <a:ext cx="6134100" cy="4519612"/>
            <a:chOff x="3028950" y="1919288"/>
            <a:chExt cx="6134100" cy="4519612"/>
          </a:xfrm>
        </p:grpSpPr>
        <p:pic>
          <p:nvPicPr>
            <p:cNvPr id="3" name="Picture 2" descr="f10-1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950" y="1919288"/>
              <a:ext cx="61341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028950" y="6096000"/>
              <a:ext cx="61341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f10-11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091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table links to SCD type 1 dimension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654300"/>
            <a:ext cx="11277600" cy="3048000"/>
            <a:chOff x="457200" y="2654300"/>
            <a:chExt cx="11277600" cy="3048000"/>
          </a:xfrm>
        </p:grpSpPr>
        <p:pic>
          <p:nvPicPr>
            <p:cNvPr id="3" name="Picture 2" descr="f10-1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654300"/>
              <a:ext cx="11277600" cy="266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35940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f10-12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78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 dimension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944938" y="1919288"/>
            <a:ext cx="4302125" cy="4519612"/>
            <a:chOff x="3944938" y="1919288"/>
            <a:chExt cx="4302125" cy="4519612"/>
          </a:xfrm>
        </p:grpSpPr>
        <p:pic>
          <p:nvPicPr>
            <p:cNvPr id="3" name="Picture 2" descr="f10-1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938" y="1919288"/>
              <a:ext cx="43021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944938" y="6096000"/>
              <a:ext cx="43021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f10-13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05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row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146300"/>
            <a:ext cx="11277600" cy="4065588"/>
            <a:chOff x="457200" y="2146300"/>
            <a:chExt cx="11277600" cy="4065588"/>
          </a:xfrm>
        </p:grpSpPr>
        <p:pic>
          <p:nvPicPr>
            <p:cNvPr id="3" name="Picture 2" descr="f10-1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146300"/>
              <a:ext cx="11277600" cy="36845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86898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f10-14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3648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SCD type 2 template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116388" y="1919288"/>
            <a:ext cx="3957637" cy="4519612"/>
            <a:chOff x="4116388" y="1919288"/>
            <a:chExt cx="3957637" cy="4519612"/>
          </a:xfrm>
        </p:grpSpPr>
        <p:pic>
          <p:nvPicPr>
            <p:cNvPr id="3" name="Picture 2" descr="f10-1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388" y="1919288"/>
              <a:ext cx="39576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116388" y="6096000"/>
              <a:ext cx="39576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f10-15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480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SCD type 2 schema template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928938"/>
            <a:ext cx="11277600" cy="2500312"/>
            <a:chOff x="457200" y="2928938"/>
            <a:chExt cx="11277600" cy="2500312"/>
          </a:xfrm>
        </p:grpSpPr>
        <p:pic>
          <p:nvPicPr>
            <p:cNvPr id="3" name="Picture 2" descr="f10-1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928938"/>
              <a:ext cx="11277600" cy="2119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08635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f10-16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93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table links to SCD type 2 dimension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719263" y="1919288"/>
            <a:ext cx="8751887" cy="4519612"/>
            <a:chOff x="1719263" y="1919288"/>
            <a:chExt cx="8751887" cy="4519612"/>
          </a:xfrm>
        </p:grpSpPr>
        <p:pic>
          <p:nvPicPr>
            <p:cNvPr id="3" name="Picture 2" descr="f10-1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263" y="1919288"/>
              <a:ext cx="875188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719263" y="6096000"/>
              <a:ext cx="87518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f10-17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746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dimension – SCD type 3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736850"/>
            <a:ext cx="11277600" cy="2884488"/>
            <a:chOff x="457200" y="2736850"/>
            <a:chExt cx="11277600" cy="2884488"/>
          </a:xfrm>
        </p:grpSpPr>
        <p:pic>
          <p:nvPicPr>
            <p:cNvPr id="3" name="Picture 2" descr="f10-1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736850"/>
              <a:ext cx="11277600" cy="2503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27843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f10-18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34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853" y="-348553"/>
            <a:ext cx="10515600" cy="1325563"/>
          </a:xfrm>
        </p:spPr>
        <p:txBody>
          <a:bodyPr/>
          <a:lstStyle/>
          <a:p>
            <a:r>
              <a:rPr lang="en-US" dirty="0" smtClean="0"/>
              <a:t>Defining requirements </a:t>
            </a:r>
            <a:r>
              <a:rPr lang="en-US" dirty="0"/>
              <a:t>w</a:t>
            </a:r>
            <a:r>
              <a:rPr lang="en-US" dirty="0" smtClean="0"/>
              <a:t>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15" y="576042"/>
            <a:ext cx="9368369" cy="6170748"/>
          </a:xfrm>
        </p:spPr>
      </p:pic>
      <p:sp>
        <p:nvSpPr>
          <p:cNvPr id="5" name="Rectangle 4"/>
          <p:cNvSpPr/>
          <p:nvPr/>
        </p:nvSpPr>
        <p:spPr>
          <a:xfrm>
            <a:off x="-75697" y="6359378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f03-02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8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SCD type 3 template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916363" y="1919288"/>
            <a:ext cx="4359275" cy="4519612"/>
            <a:chOff x="3916363" y="1919288"/>
            <a:chExt cx="4359275" cy="4519612"/>
          </a:xfrm>
        </p:grpSpPr>
        <p:pic>
          <p:nvPicPr>
            <p:cNvPr id="3" name="Picture 2" descr="f10-1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6363" y="1919288"/>
              <a:ext cx="43592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916363" y="6096000"/>
              <a:ext cx="43592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f10-19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0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table links to SCD type 3 dimension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908050" y="1919288"/>
            <a:ext cx="10375900" cy="4519612"/>
            <a:chOff x="908050" y="1919288"/>
            <a:chExt cx="10375900" cy="4519612"/>
          </a:xfrm>
        </p:grpSpPr>
        <p:pic>
          <p:nvPicPr>
            <p:cNvPr id="3" name="Picture 2" descr="f10-2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050" y="1919288"/>
              <a:ext cx="103759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908050" y="6096000"/>
              <a:ext cx="103759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f10-20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354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dimension with both slowly and rapidly changing attributes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725488" y="1919288"/>
            <a:ext cx="10739437" cy="4519612"/>
            <a:chOff x="725488" y="1919288"/>
            <a:chExt cx="10739437" cy="4519612"/>
          </a:xfrm>
        </p:grpSpPr>
        <p:pic>
          <p:nvPicPr>
            <p:cNvPr id="3" name="Picture 2" descr="f10-2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88" y="1919288"/>
              <a:ext cx="107394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725488" y="6096000"/>
              <a:ext cx="107394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f10-21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38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dimension example split into primary and mini-dimensions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927225" y="1919288"/>
            <a:ext cx="8337550" cy="4519612"/>
            <a:chOff x="1927225" y="1919288"/>
            <a:chExt cx="8337550" cy="4519612"/>
          </a:xfrm>
        </p:grpSpPr>
        <p:pic>
          <p:nvPicPr>
            <p:cNvPr id="3" name="Picture 2" descr="f10-2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225" y="1919288"/>
              <a:ext cx="83375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927225" y="6096000"/>
              <a:ext cx="8337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f10-22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659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dimension example with multiple mini-dimensions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749550" y="1919288"/>
            <a:ext cx="6691313" cy="4519612"/>
            <a:chOff x="2749550" y="1919288"/>
            <a:chExt cx="6691313" cy="4519612"/>
          </a:xfrm>
        </p:grpSpPr>
        <p:pic>
          <p:nvPicPr>
            <p:cNvPr id="3" name="Picture 2" descr="f10-2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9550" y="1919288"/>
              <a:ext cx="66913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749550" y="6096000"/>
              <a:ext cx="66913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f10-23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49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dimension example with value-banded mini-dimensions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685925" y="1919288"/>
            <a:ext cx="8820150" cy="4519612"/>
            <a:chOff x="1685925" y="1919288"/>
            <a:chExt cx="8820150" cy="4519612"/>
          </a:xfrm>
        </p:grpSpPr>
        <p:pic>
          <p:nvPicPr>
            <p:cNvPr id="3" name="Picture 2" descr="f10-2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925" y="1919288"/>
              <a:ext cx="88201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685925" y="6096000"/>
              <a:ext cx="8820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f10-24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67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Mini-dimension as outrigger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122363" y="1919288"/>
            <a:ext cx="9945687" cy="4519612"/>
            <a:chOff x="1122363" y="1919288"/>
            <a:chExt cx="9945687" cy="4519612"/>
          </a:xfrm>
        </p:grpSpPr>
        <p:pic>
          <p:nvPicPr>
            <p:cNvPr id="3" name="Picture 2" descr="f10-2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363" y="1919288"/>
              <a:ext cx="994568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122363" y="6096000"/>
              <a:ext cx="99456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f10-25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970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example type 5 with second mini-dimension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060450" y="1919288"/>
            <a:ext cx="10071100" cy="4519612"/>
            <a:chOff x="1060450" y="1919288"/>
            <a:chExt cx="10071100" cy="4519612"/>
          </a:xfrm>
        </p:grpSpPr>
        <p:pic>
          <p:nvPicPr>
            <p:cNvPr id="3" name="Picture 2" descr="f10-2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450" y="1919288"/>
              <a:ext cx="100711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060450" y="6096000"/>
              <a:ext cx="100711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f10-26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dimension example with hybrid mini-dimensions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811463" y="1919288"/>
            <a:ext cx="6567487" cy="4519612"/>
            <a:chOff x="2811463" y="1919288"/>
            <a:chExt cx="6567487" cy="4519612"/>
          </a:xfrm>
        </p:grpSpPr>
        <p:pic>
          <p:nvPicPr>
            <p:cNvPr id="3" name="Picture 2" descr="f10-2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463" y="1919288"/>
              <a:ext cx="656748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811463" y="6096000"/>
              <a:ext cx="6567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f10-27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141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example SCD type 6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044700"/>
            <a:ext cx="11277600" cy="4267200"/>
            <a:chOff x="457200" y="2044700"/>
            <a:chExt cx="11277600" cy="4267200"/>
          </a:xfrm>
        </p:grpSpPr>
        <p:pic>
          <p:nvPicPr>
            <p:cNvPr id="3" name="Picture 2" descr="f10-2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044700"/>
              <a:ext cx="11277600" cy="388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96900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f10-28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562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4</a:t>
            </a:r>
            <a:br>
              <a:rPr lang="en-US" dirty="0" smtClean="0"/>
            </a:br>
            <a:r>
              <a:rPr lang="en-US" dirty="0" smtClean="0"/>
              <a:t>Architecture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SCD type 6 schema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198813" y="1919288"/>
            <a:ext cx="5794375" cy="4519612"/>
            <a:chOff x="3198813" y="1919288"/>
            <a:chExt cx="5794375" cy="4519612"/>
          </a:xfrm>
        </p:grpSpPr>
        <p:pic>
          <p:nvPicPr>
            <p:cNvPr id="3" name="Picture 2" descr="f10-2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813" y="1919288"/>
              <a:ext cx="57943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198813" y="6096000"/>
              <a:ext cx="57943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f10-29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72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SCD type 7 schema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255838"/>
            <a:ext cx="11277600" cy="3844925"/>
            <a:chOff x="457200" y="2255838"/>
            <a:chExt cx="11277600" cy="3844925"/>
          </a:xfrm>
        </p:grpSpPr>
        <p:pic>
          <p:nvPicPr>
            <p:cNvPr id="3" name="Picture 2" descr="f10-3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55838"/>
              <a:ext cx="11277600" cy="346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757863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f10-30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19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Causal dimension examples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228725" y="1919288"/>
            <a:ext cx="9734550" cy="4519612"/>
            <a:chOff x="1228725" y="1919288"/>
            <a:chExt cx="9734550" cy="4519612"/>
          </a:xfrm>
        </p:grpSpPr>
        <p:pic>
          <p:nvPicPr>
            <p:cNvPr id="3" name="Picture 2" descr="f10-3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725" y="1919288"/>
              <a:ext cx="97345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228725" y="6096000"/>
              <a:ext cx="9734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f10-31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3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table approach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459038"/>
            <a:ext cx="11277600" cy="3440112"/>
            <a:chOff x="457200" y="2459038"/>
            <a:chExt cx="11277600" cy="3440112"/>
          </a:xfrm>
        </p:grpSpPr>
        <p:pic>
          <p:nvPicPr>
            <p:cNvPr id="3" name="Picture 2" descr="f10-3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459038"/>
              <a:ext cx="11277600" cy="3059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55625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f10-32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7639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Junk dimension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627313" y="1919288"/>
            <a:ext cx="6937375" cy="4519612"/>
            <a:chOff x="2627313" y="1919288"/>
            <a:chExt cx="6937375" cy="4519612"/>
          </a:xfrm>
        </p:grpSpPr>
        <p:pic>
          <p:nvPicPr>
            <p:cNvPr id="3" name="Picture 2" descr="f10-3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313" y="1919288"/>
              <a:ext cx="69373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627313" y="6096000"/>
              <a:ext cx="69373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f10-33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57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band reporting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017588" y="1919288"/>
            <a:ext cx="10156825" cy="4519612"/>
            <a:chOff x="1017588" y="1919288"/>
            <a:chExt cx="10156825" cy="4519612"/>
          </a:xfrm>
        </p:grpSpPr>
        <p:pic>
          <p:nvPicPr>
            <p:cNvPr id="3" name="Picture 2" descr="f10-3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88" y="1919288"/>
              <a:ext cx="101568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017588" y="6096000"/>
              <a:ext cx="10156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f10-34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630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band reporting approaches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109788"/>
            <a:ext cx="11277600" cy="4138612"/>
            <a:chOff x="457200" y="2109788"/>
            <a:chExt cx="11277600" cy="4138612"/>
          </a:xfrm>
        </p:grpSpPr>
        <p:pic>
          <p:nvPicPr>
            <p:cNvPr id="3" name="Picture 2" descr="f10-3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109788"/>
              <a:ext cx="11277600" cy="3757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90550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f10-35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3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swappable dimension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459163" y="1919288"/>
            <a:ext cx="5273675" cy="4519612"/>
            <a:chOff x="3459163" y="1919288"/>
            <a:chExt cx="5273675" cy="4519612"/>
          </a:xfrm>
        </p:grpSpPr>
        <p:pic>
          <p:nvPicPr>
            <p:cNvPr id="3" name="Picture 2" descr="f10-3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163" y="1919288"/>
              <a:ext cx="52736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459163" y="6096000"/>
              <a:ext cx="5273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f10-36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135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Alternate dimension groups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408238"/>
            <a:ext cx="11277600" cy="3541712"/>
            <a:chOff x="457200" y="2408238"/>
            <a:chExt cx="11277600" cy="3541712"/>
          </a:xfrm>
        </p:grpSpPr>
        <p:pic>
          <p:nvPicPr>
            <p:cNvPr id="3" name="Picture 2" descr="f10-3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408238"/>
              <a:ext cx="11277600" cy="3160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60705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f10-37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22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11</a:t>
            </a:r>
            <a:br>
              <a:rPr lang="en-US" dirty="0" smtClean="0"/>
            </a:br>
            <a:r>
              <a:rPr lang="en-US" dirty="0" smtClean="0"/>
              <a:t>Data Integration </a:t>
            </a:r>
            <a:br>
              <a:rPr lang="en-US" dirty="0" smtClean="0"/>
            </a:br>
            <a:r>
              <a:rPr lang="en-US" dirty="0" smtClean="0"/>
              <a:t>Design and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6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four </a:t>
            </a:r>
            <a:r>
              <a:rPr lang="en-US" dirty="0"/>
              <a:t>a</a:t>
            </a:r>
            <a:r>
              <a:rPr lang="en-US" dirty="0" smtClean="0"/>
              <a:t>rchitecture </a:t>
            </a:r>
            <a:r>
              <a:rPr lang="en-US" dirty="0"/>
              <a:t>c</a:t>
            </a:r>
            <a:r>
              <a:rPr lang="en-US" dirty="0" smtClean="0"/>
              <a:t>ategories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238" y="1422686"/>
            <a:ext cx="6812591" cy="4656188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f04-01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18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 (DI) workflow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230438" y="1919288"/>
            <a:ext cx="7729537" cy="4519612"/>
            <a:chOff x="2230438" y="1919288"/>
            <a:chExt cx="7729537" cy="4519612"/>
          </a:xfrm>
        </p:grpSpPr>
        <p:pic>
          <p:nvPicPr>
            <p:cNvPr id="3" name="Picture 2" descr="f11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438" y="1919288"/>
              <a:ext cx="77295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230438" y="6096000"/>
              <a:ext cx="77295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f11-01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7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workflow integration breakpoints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032000" y="1919288"/>
            <a:ext cx="8128000" cy="4519612"/>
            <a:chOff x="2032000" y="1919288"/>
            <a:chExt cx="8128000" cy="4519612"/>
          </a:xfrm>
        </p:grpSpPr>
        <p:pic>
          <p:nvPicPr>
            <p:cNvPr id="3" name="Picture 2" descr="f11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000" y="1919288"/>
              <a:ext cx="81280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032000" y="6096000"/>
              <a:ext cx="81280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f11-02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20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data requirements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803400" y="1919288"/>
            <a:ext cx="8583613" cy="4519612"/>
            <a:chOff x="1803400" y="1919288"/>
            <a:chExt cx="8583613" cy="4519612"/>
          </a:xfrm>
        </p:grpSpPr>
        <p:pic>
          <p:nvPicPr>
            <p:cNvPr id="3" name="Picture 2" descr="f11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400" y="1919288"/>
              <a:ext cx="85836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803400" y="6096000"/>
              <a:ext cx="85836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f11-03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17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order of designing data models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511425" y="1919288"/>
            <a:ext cx="7169150" cy="4519612"/>
            <a:chOff x="2511425" y="1919288"/>
            <a:chExt cx="7169150" cy="4519612"/>
          </a:xfrm>
        </p:grpSpPr>
        <p:pic>
          <p:nvPicPr>
            <p:cNvPr id="3" name="Picture 2" descr="f11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425" y="1919288"/>
              <a:ext cx="71691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511425" y="6096000"/>
              <a:ext cx="7169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f11-04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5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data integration model – data sourcing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133725" y="1919288"/>
            <a:ext cx="5924550" cy="4519612"/>
            <a:chOff x="3133725" y="1919288"/>
            <a:chExt cx="5924550" cy="4519612"/>
          </a:xfrm>
        </p:grpSpPr>
        <p:pic>
          <p:nvPicPr>
            <p:cNvPr id="3" name="Picture 2" descr="f11-0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725" y="1919288"/>
              <a:ext cx="59245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133725" y="6096000"/>
              <a:ext cx="5924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f11-05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22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data integration modeling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216275" y="1919288"/>
            <a:ext cx="5757863" cy="4519612"/>
            <a:chOff x="3216275" y="1919288"/>
            <a:chExt cx="5757863" cy="4519612"/>
          </a:xfrm>
        </p:grpSpPr>
        <p:pic>
          <p:nvPicPr>
            <p:cNvPr id="3" name="Picture 2" descr="f11-0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275" y="1919288"/>
              <a:ext cx="57578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216275" y="6096000"/>
              <a:ext cx="57578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f11-06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71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 physical model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024063"/>
            <a:ext cx="11277600" cy="4308475"/>
            <a:chOff x="457200" y="2024063"/>
            <a:chExt cx="11277600" cy="4308475"/>
          </a:xfrm>
        </p:grpSpPr>
        <p:pic>
          <p:nvPicPr>
            <p:cNvPr id="3" name="Picture 2" descr="f11-0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024063"/>
              <a:ext cx="11277600" cy="3927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98963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f11-07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48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of record (SOR) dimension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228850"/>
            <a:ext cx="11277600" cy="3898900"/>
            <a:chOff x="457200" y="2228850"/>
            <a:chExt cx="11277600" cy="3898900"/>
          </a:xfrm>
        </p:grpSpPr>
        <p:pic>
          <p:nvPicPr>
            <p:cNvPr id="3" name="Picture 2" descr="f11-0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28850"/>
              <a:ext cx="11277600" cy="351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78485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f11-08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40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key standard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516188"/>
            <a:ext cx="11277600" cy="3325812"/>
            <a:chOff x="457200" y="2516188"/>
            <a:chExt cx="11277600" cy="3325812"/>
          </a:xfrm>
        </p:grpSpPr>
        <p:pic>
          <p:nvPicPr>
            <p:cNvPr id="3" name="Picture 2" descr="f11-0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516188"/>
              <a:ext cx="11277600" cy="29448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49910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f11-09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655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 column standard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373313"/>
            <a:ext cx="11277600" cy="3611562"/>
            <a:chOff x="457200" y="2373313"/>
            <a:chExt cx="11277600" cy="3611562"/>
          </a:xfrm>
        </p:grpSpPr>
        <p:pic>
          <p:nvPicPr>
            <p:cNvPr id="3" name="Picture 2" descr="f11-1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373313"/>
              <a:ext cx="11277600" cy="3230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641975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f11-10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929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data </a:t>
            </a:r>
            <a:r>
              <a:rPr lang="en-US" dirty="0"/>
              <a:t>w</a:t>
            </a:r>
            <a:r>
              <a:rPr lang="en-US" dirty="0" smtClean="0"/>
              <a:t>arehouse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615" y="1378015"/>
            <a:ext cx="9146311" cy="5143346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f04-02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89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Slowly changing dimensions effective date standard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228850"/>
            <a:ext cx="11277600" cy="3898900"/>
            <a:chOff x="457200" y="2228850"/>
            <a:chExt cx="11277600" cy="3898900"/>
          </a:xfrm>
        </p:grpSpPr>
        <p:pic>
          <p:nvPicPr>
            <p:cNvPr id="3" name="Picture 2" descr="f11-1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28850"/>
              <a:ext cx="11277600" cy="351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78485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f11-11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922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table with rows indicating null values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674076" y="2822929"/>
            <a:ext cx="4777946" cy="2750265"/>
            <a:chOff x="2170113" y="1919288"/>
            <a:chExt cx="7851775" cy="4519612"/>
          </a:xfrm>
        </p:grpSpPr>
        <p:pic>
          <p:nvPicPr>
            <p:cNvPr id="3" name="Picture 2" descr="f11-1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113" y="1919288"/>
              <a:ext cx="78517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170113" y="6096000"/>
              <a:ext cx="78517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32500" lnSpcReduction="20000"/>
            </a:bodyPr>
            <a:lstStyle/>
            <a:p>
              <a:pPr algn="ctr"/>
              <a:r>
                <a:rPr lang="en-US" sz="2400" dirty="0" smtClean="0"/>
                <a:t>f11-12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432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12</a:t>
            </a:r>
            <a:br>
              <a:rPr lang="en-US" dirty="0" smtClean="0"/>
            </a:br>
            <a:r>
              <a:rPr lang="en-US" dirty="0" smtClean="0"/>
              <a:t>Data Integration</a:t>
            </a:r>
            <a:br>
              <a:rPr lang="en-US" dirty="0" smtClean="0"/>
            </a:br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Extract, transform and load tools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674938" y="1919288"/>
            <a:ext cx="6840537" cy="4519612"/>
            <a:chOff x="2674938" y="1919288"/>
            <a:chExt cx="6840537" cy="4519612"/>
          </a:xfrm>
        </p:grpSpPr>
        <p:pic>
          <p:nvPicPr>
            <p:cNvPr id="3" name="Picture 2" descr="f12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4938" y="1919288"/>
              <a:ext cx="68405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674938" y="6096000"/>
              <a:ext cx="68405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54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Hand-coded extract, transform and load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584450" y="1919288"/>
            <a:ext cx="7021513" cy="4519612"/>
            <a:chOff x="2584450" y="1919288"/>
            <a:chExt cx="7021513" cy="4519612"/>
          </a:xfrm>
        </p:grpSpPr>
        <p:pic>
          <p:nvPicPr>
            <p:cNvPr id="3" name="Picture 2" descr="f12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450" y="1919288"/>
              <a:ext cx="70215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584450" y="6096000"/>
              <a:ext cx="70215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684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comparison: hand-coded vs. tool-based extract, transform and load (ETL)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217863" y="1919288"/>
            <a:ext cx="5754687" cy="4519612"/>
            <a:chOff x="3217863" y="1919288"/>
            <a:chExt cx="5754687" cy="4519612"/>
          </a:xfrm>
        </p:grpSpPr>
        <p:pic>
          <p:nvPicPr>
            <p:cNvPr id="3" name="Picture 2" descr="f12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863" y="1919288"/>
              <a:ext cx="575468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217863" y="6096000"/>
              <a:ext cx="57546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825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Extract, transform, load and manage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678113" y="1919288"/>
            <a:ext cx="6835775" cy="4519612"/>
            <a:chOff x="2678113" y="1919288"/>
            <a:chExt cx="6835775" cy="4519612"/>
          </a:xfrm>
        </p:grpSpPr>
        <p:pic>
          <p:nvPicPr>
            <p:cNvPr id="3" name="Picture 2" descr="f12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8113" y="1919288"/>
              <a:ext cx="68357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678113" y="6096000"/>
              <a:ext cx="68357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f12-04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24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 suite - services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679700" y="1919288"/>
            <a:ext cx="6832600" cy="4519612"/>
            <a:chOff x="2679700" y="1919288"/>
            <a:chExt cx="6832600" cy="4519612"/>
          </a:xfrm>
        </p:grpSpPr>
        <p:pic>
          <p:nvPicPr>
            <p:cNvPr id="3" name="Picture 2" descr="f12-0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700" y="1919288"/>
              <a:ext cx="68326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679700" y="6096000"/>
              <a:ext cx="6832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f12-05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92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 suite – services breakdown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687638" y="1919288"/>
            <a:ext cx="6816725" cy="4519612"/>
            <a:chOff x="2687638" y="1919288"/>
            <a:chExt cx="6816725" cy="4519612"/>
          </a:xfrm>
        </p:grpSpPr>
        <p:pic>
          <p:nvPicPr>
            <p:cNvPr id="3" name="Picture 2" descr="f12-0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638" y="1919288"/>
              <a:ext cx="68167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687638" y="6096000"/>
              <a:ext cx="68167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f12-06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7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data capture – two audit columns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3009900"/>
            <a:ext cx="11277600" cy="2336800"/>
            <a:chOff x="457200" y="3009900"/>
            <a:chExt cx="11277600" cy="2336800"/>
          </a:xfrm>
        </p:grpSpPr>
        <p:pic>
          <p:nvPicPr>
            <p:cNvPr id="3" name="Picture 2" descr="f12-0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009900"/>
              <a:ext cx="11277600" cy="195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00380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f12-07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745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architecture </a:t>
            </a:r>
            <a:r>
              <a:rPr lang="en-US" dirty="0"/>
              <a:t>w</a:t>
            </a:r>
            <a:r>
              <a:rPr lang="en-US" dirty="0" smtClean="0"/>
              <a:t>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79" y="1669394"/>
            <a:ext cx="9132849" cy="5034691"/>
          </a:xfrm>
        </p:spPr>
      </p:pic>
      <p:sp>
        <p:nvSpPr>
          <p:cNvPr id="5" name="Rectangle 4"/>
          <p:cNvSpPr/>
          <p:nvPr/>
        </p:nvSpPr>
        <p:spPr>
          <a:xfrm>
            <a:off x="-74618" y="6352947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f04-03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147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data capture – single audit column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3175000"/>
            <a:ext cx="11277600" cy="2006600"/>
            <a:chOff x="457200" y="3175000"/>
            <a:chExt cx="11277600" cy="2006600"/>
          </a:xfrm>
        </p:grpSpPr>
        <p:pic>
          <p:nvPicPr>
            <p:cNvPr id="3" name="Picture 2" descr="f12-0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75000"/>
              <a:ext cx="11277600" cy="162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483870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f12-08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561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system analysis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450975" y="1919288"/>
            <a:ext cx="9288463" cy="4519612"/>
            <a:chOff x="1450975" y="1919288"/>
            <a:chExt cx="9288463" cy="4519612"/>
          </a:xfrm>
        </p:grpSpPr>
        <p:pic>
          <p:nvPicPr>
            <p:cNvPr id="3" name="Picture 2" descr="f12-0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975" y="1919288"/>
              <a:ext cx="92884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450975" y="6096000"/>
              <a:ext cx="92884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f12-09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43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 workflow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259013" y="1919288"/>
            <a:ext cx="7673975" cy="4519612"/>
            <a:chOff x="2259013" y="1919288"/>
            <a:chExt cx="7673975" cy="4519612"/>
          </a:xfrm>
        </p:grpSpPr>
        <p:pic>
          <p:nvPicPr>
            <p:cNvPr id="3" name="Picture 2" descr="f12-1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013" y="1919288"/>
              <a:ext cx="76739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259013" y="6096000"/>
              <a:ext cx="76739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f12-10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01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table service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336800" y="1919288"/>
            <a:ext cx="7518400" cy="4519612"/>
            <a:chOff x="2336800" y="1919288"/>
            <a:chExt cx="7518400" cy="4519612"/>
          </a:xfrm>
        </p:grpSpPr>
        <p:pic>
          <p:nvPicPr>
            <p:cNvPr id="3" name="Picture 2" descr="f12-1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800" y="1919288"/>
              <a:ext cx="75184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336800" y="6096000"/>
              <a:ext cx="7518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f12-11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03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table service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512888" y="1919288"/>
            <a:ext cx="9166225" cy="4519612"/>
            <a:chOff x="1512888" y="1919288"/>
            <a:chExt cx="9166225" cy="4519612"/>
          </a:xfrm>
        </p:grpSpPr>
        <p:pic>
          <p:nvPicPr>
            <p:cNvPr id="3" name="Picture 2" descr="f12-1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888" y="1919288"/>
              <a:ext cx="91662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512888" y="6096000"/>
              <a:ext cx="91662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f12-12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6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service creates shrunken dimension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841750" y="1919288"/>
            <a:ext cx="4506913" cy="4519612"/>
            <a:chOff x="3841750" y="1919288"/>
            <a:chExt cx="4506913" cy="4519612"/>
          </a:xfrm>
        </p:grpSpPr>
        <p:pic>
          <p:nvPicPr>
            <p:cNvPr id="3" name="Picture 2" descr="f12-1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1919288"/>
              <a:ext cx="45069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841750" y="6096000"/>
              <a:ext cx="45069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f12-13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61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service creates aggregation fact table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178175" y="1919288"/>
            <a:ext cx="5834063" cy="4519612"/>
            <a:chOff x="3178175" y="1919288"/>
            <a:chExt cx="5834063" cy="4519612"/>
          </a:xfrm>
        </p:grpSpPr>
        <p:pic>
          <p:nvPicPr>
            <p:cNvPr id="3" name="Picture 2" descr="f12-1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8175" y="1919288"/>
              <a:ext cx="58340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178175" y="6096000"/>
              <a:ext cx="58340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f12-14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92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 jobs workflow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044700" y="1919288"/>
            <a:ext cx="8102600" cy="4519612"/>
            <a:chOff x="2044700" y="1919288"/>
            <a:chExt cx="8102600" cy="4519612"/>
          </a:xfrm>
        </p:grpSpPr>
        <p:pic>
          <p:nvPicPr>
            <p:cNvPr id="3" name="Picture 2" descr="f12-1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4700" y="1919288"/>
              <a:ext cx="81026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044700" y="6096000"/>
              <a:ext cx="8102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f12-15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563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 table – job audit columns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146300" y="1919288"/>
            <a:ext cx="7897813" cy="4519612"/>
            <a:chOff x="2146300" y="1919288"/>
            <a:chExt cx="7897813" cy="4519612"/>
          </a:xfrm>
        </p:grpSpPr>
        <p:pic>
          <p:nvPicPr>
            <p:cNvPr id="3" name="Picture 2" descr="f12-1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1919288"/>
              <a:ext cx="78978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146300" y="6096000"/>
              <a:ext cx="78978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f12-16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13</a:t>
            </a:r>
            <a:br>
              <a:rPr lang="en-US" dirty="0" smtClean="0"/>
            </a:br>
            <a:r>
              <a:rPr lang="en-US" dirty="0" smtClean="0"/>
              <a:t>Business Intelligence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data architecture – roles of data systems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2" y="1399068"/>
            <a:ext cx="8798211" cy="5168830"/>
          </a:xfrm>
        </p:spPr>
      </p:pic>
      <p:sp>
        <p:nvSpPr>
          <p:cNvPr id="5" name="Rectangle 4"/>
          <p:cNvSpPr/>
          <p:nvPr/>
        </p:nvSpPr>
        <p:spPr>
          <a:xfrm>
            <a:off x="-29811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f04-04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58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example 1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722563" y="1919288"/>
            <a:ext cx="6746875" cy="4519612"/>
            <a:chOff x="2722563" y="1919288"/>
            <a:chExt cx="6746875" cy="4519612"/>
          </a:xfrm>
        </p:grpSpPr>
        <p:pic>
          <p:nvPicPr>
            <p:cNvPr id="3" name="Picture 2" descr="f13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563" y="1919288"/>
              <a:ext cx="67468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722563" y="6096000"/>
              <a:ext cx="67468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f13-01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18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example 2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300288" y="1919288"/>
            <a:ext cx="7591425" cy="4519612"/>
            <a:chOff x="2300288" y="1919288"/>
            <a:chExt cx="7591425" cy="4519612"/>
          </a:xfrm>
        </p:grpSpPr>
        <p:pic>
          <p:nvPicPr>
            <p:cNvPr id="3" name="Picture 2" descr="f13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288" y="1919288"/>
              <a:ext cx="75914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300288" y="6096000"/>
              <a:ext cx="75914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f13-02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9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data sources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346325" y="1919288"/>
            <a:ext cx="7499350" cy="4519612"/>
            <a:chOff x="2346325" y="1919288"/>
            <a:chExt cx="7499350" cy="4519612"/>
          </a:xfrm>
        </p:grpSpPr>
        <p:pic>
          <p:nvPicPr>
            <p:cNvPr id="3" name="Picture 2" descr="f13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325" y="1919288"/>
              <a:ext cx="74993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346325" y="6096000"/>
              <a:ext cx="74993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f13-03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29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analysis – bar chart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354388" y="1919288"/>
            <a:ext cx="5481637" cy="4519612"/>
            <a:chOff x="3354388" y="1919288"/>
            <a:chExt cx="5481637" cy="4519612"/>
          </a:xfrm>
        </p:grpSpPr>
        <p:pic>
          <p:nvPicPr>
            <p:cNvPr id="3" name="Picture 2" descr="f13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4388" y="1919288"/>
              <a:ext cx="54816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354388" y="6096000"/>
              <a:ext cx="54816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f13-04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96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analysis with line graph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181225" y="1919288"/>
            <a:ext cx="7829550" cy="4519612"/>
            <a:chOff x="2181225" y="1919288"/>
            <a:chExt cx="7829550" cy="4519612"/>
          </a:xfrm>
        </p:grpSpPr>
        <p:pic>
          <p:nvPicPr>
            <p:cNvPr id="3" name="Picture 2" descr="f13-0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225" y="1919288"/>
              <a:ext cx="78295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181225" y="6096000"/>
              <a:ext cx="7829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f13-05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38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analysis – area chart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479800" y="1919288"/>
            <a:ext cx="5230813" cy="4519612"/>
            <a:chOff x="3479800" y="1919288"/>
            <a:chExt cx="5230813" cy="4519612"/>
          </a:xfrm>
        </p:grpSpPr>
        <p:pic>
          <p:nvPicPr>
            <p:cNvPr id="3" name="Picture 2" descr="f13-0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800" y="1919288"/>
              <a:ext cx="52308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479800" y="6096000"/>
              <a:ext cx="52308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f13-06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90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analysis – bar chart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441700" y="1919288"/>
            <a:ext cx="5307013" cy="4519612"/>
            <a:chOff x="3441700" y="1919288"/>
            <a:chExt cx="5307013" cy="4519612"/>
          </a:xfrm>
        </p:grpSpPr>
        <p:pic>
          <p:nvPicPr>
            <p:cNvPr id="3" name="Picture 2" descr="f13-0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700" y="1919288"/>
              <a:ext cx="53070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441700" y="6096000"/>
              <a:ext cx="53070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f13-07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30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 analysis – heat map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611438" y="1919288"/>
            <a:ext cx="6967537" cy="4519612"/>
            <a:chOff x="2611438" y="1919288"/>
            <a:chExt cx="6967537" cy="4519612"/>
          </a:xfrm>
        </p:grpSpPr>
        <p:pic>
          <p:nvPicPr>
            <p:cNvPr id="3" name="Picture 2" descr="f13-0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1438" y="1919288"/>
              <a:ext cx="69675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611438" y="6096000"/>
              <a:ext cx="69675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f13-08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508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analysis – scatter plot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538538" y="1919288"/>
            <a:ext cx="5114925" cy="4519612"/>
            <a:chOff x="3538538" y="1919288"/>
            <a:chExt cx="5114925" cy="4519612"/>
          </a:xfrm>
        </p:grpSpPr>
        <p:pic>
          <p:nvPicPr>
            <p:cNvPr id="3" name="Picture 2" descr="f13-0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538" y="1919288"/>
              <a:ext cx="51149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538538" y="6096000"/>
              <a:ext cx="51149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f13-09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909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Geography mapping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454400" y="1919288"/>
            <a:ext cx="5283200" cy="4519612"/>
            <a:chOff x="3454400" y="1919288"/>
            <a:chExt cx="5283200" cy="4519612"/>
          </a:xfrm>
        </p:grpSpPr>
        <p:pic>
          <p:nvPicPr>
            <p:cNvPr id="3" name="Picture 2" descr="f13-1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0" y="1919288"/>
              <a:ext cx="52832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454400" y="6096000"/>
              <a:ext cx="5283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f13-10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37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technical </a:t>
            </a:r>
            <a:r>
              <a:rPr lang="en-US" dirty="0"/>
              <a:t>a</a:t>
            </a:r>
            <a:r>
              <a:rPr lang="en-US" dirty="0" smtClean="0"/>
              <a:t>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49" y="1462687"/>
            <a:ext cx="6151177" cy="4741534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f04-05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248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 – box plot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581400" y="1919288"/>
            <a:ext cx="5029200" cy="4519612"/>
            <a:chOff x="3581400" y="1919288"/>
            <a:chExt cx="5029200" cy="4519612"/>
          </a:xfrm>
        </p:grpSpPr>
        <p:pic>
          <p:nvPicPr>
            <p:cNvPr id="3" name="Picture 2" descr="f13-1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1919288"/>
              <a:ext cx="50292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581400" y="6096000"/>
              <a:ext cx="5029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f13-11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17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14</a:t>
            </a:r>
            <a:br>
              <a:rPr lang="en-US" dirty="0" smtClean="0"/>
            </a:br>
            <a:r>
              <a:rPr lang="en-US" dirty="0" smtClean="0"/>
              <a:t>BI Design and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visual design methods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3230563"/>
            <a:ext cx="11277600" cy="1895475"/>
            <a:chOff x="457200" y="3230563"/>
            <a:chExt cx="11277600" cy="1895475"/>
          </a:xfrm>
        </p:grpSpPr>
        <p:pic>
          <p:nvPicPr>
            <p:cNvPr id="3" name="Picture 2" descr="f14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230563"/>
              <a:ext cx="11277600" cy="151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478313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f14-01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84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Whiteboard sketch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863725" y="1919288"/>
            <a:ext cx="8464550" cy="4519612"/>
            <a:chOff x="1863725" y="1919288"/>
            <a:chExt cx="8464550" cy="4519612"/>
          </a:xfrm>
        </p:grpSpPr>
        <p:pic>
          <p:nvPicPr>
            <p:cNvPr id="3" name="Picture 2" descr="f14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725" y="1919288"/>
              <a:ext cx="84645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863725" y="6096000"/>
              <a:ext cx="8464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f14-02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214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application wireframe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111375" y="1919288"/>
            <a:ext cx="7967663" cy="4519612"/>
            <a:chOff x="2111375" y="1919288"/>
            <a:chExt cx="7967663" cy="4519612"/>
          </a:xfrm>
        </p:grpSpPr>
        <p:pic>
          <p:nvPicPr>
            <p:cNvPr id="3" name="Picture 2" descr="f14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375" y="1919288"/>
              <a:ext cx="79676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111375" y="6096000"/>
              <a:ext cx="7967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f14-03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40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storyboard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131888" y="1919288"/>
            <a:ext cx="9926637" cy="4519612"/>
            <a:chOff x="1131888" y="1919288"/>
            <a:chExt cx="9926637" cy="4519612"/>
          </a:xfrm>
        </p:grpSpPr>
        <p:pic>
          <p:nvPicPr>
            <p:cNvPr id="3" name="Picture 2" descr="f14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88" y="1919288"/>
              <a:ext cx="99266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131888" y="6096000"/>
              <a:ext cx="99266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f14-04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72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mockup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457450" y="1919288"/>
            <a:ext cx="7275513" cy="4519612"/>
            <a:chOff x="2457450" y="1919288"/>
            <a:chExt cx="7275513" cy="4519612"/>
          </a:xfrm>
        </p:grpSpPr>
        <p:pic>
          <p:nvPicPr>
            <p:cNvPr id="3" name="Picture 2" descr="f14-0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450" y="1919288"/>
              <a:ext cx="72755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457450" y="6096000"/>
              <a:ext cx="72755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f14-05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945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prototyping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3101975"/>
            <a:ext cx="11277600" cy="2154238"/>
            <a:chOff x="457200" y="3101975"/>
            <a:chExt cx="11277600" cy="2154238"/>
          </a:xfrm>
        </p:grpSpPr>
        <p:pic>
          <p:nvPicPr>
            <p:cNvPr id="3" name="Picture 2" descr="f14-0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01975"/>
              <a:ext cx="11277600" cy="177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4913313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f14-06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2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application development lifecycle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359025" y="1919288"/>
            <a:ext cx="7473950" cy="4519612"/>
            <a:chOff x="2359025" y="1919288"/>
            <a:chExt cx="7473950" cy="4519612"/>
          </a:xfrm>
        </p:grpSpPr>
        <p:pic>
          <p:nvPicPr>
            <p:cNvPr id="3" name="Picture 2" descr="f14-0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025" y="1919288"/>
              <a:ext cx="74739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359025" y="6096000"/>
              <a:ext cx="74739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f14-07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66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application testing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293938"/>
            <a:ext cx="11277600" cy="3770312"/>
            <a:chOff x="457200" y="2293938"/>
            <a:chExt cx="11277600" cy="3770312"/>
          </a:xfrm>
        </p:grpSpPr>
        <p:pic>
          <p:nvPicPr>
            <p:cNvPr id="3" name="Picture 2" descr="f14-0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93938"/>
              <a:ext cx="11277600" cy="3389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72135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f14-08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5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Intelligence Guidebook – From Data Integration to Analytics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78243" y="2996271"/>
            <a:ext cx="65099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November 2014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Imprint: Morgan Kaufmann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Print Book ISBN : 9780124114616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eBook ISBN : 9780124115286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105" y="1478177"/>
            <a:ext cx="4025199" cy="4947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339546"/>
            <a:ext cx="4226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www.biguidebook.com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40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technical </a:t>
            </a:r>
            <a:r>
              <a:rPr lang="en-US" dirty="0"/>
              <a:t>a</a:t>
            </a:r>
            <a:r>
              <a:rPr lang="en-US" dirty="0" smtClean="0"/>
              <a:t>rchitecture </a:t>
            </a:r>
            <a:r>
              <a:rPr lang="en-US" dirty="0"/>
              <a:t>c</a:t>
            </a:r>
            <a:r>
              <a:rPr lang="en-US" dirty="0" smtClean="0"/>
              <a:t>ategories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547" y="1293237"/>
            <a:ext cx="7069873" cy="5450230"/>
          </a:xfrm>
        </p:spPr>
      </p:pic>
      <p:sp>
        <p:nvSpPr>
          <p:cNvPr id="5" name="Rectangle 4"/>
          <p:cNvSpPr/>
          <p:nvPr/>
        </p:nvSpPr>
        <p:spPr>
          <a:xfrm>
            <a:off x="0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f04-06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01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15</a:t>
            </a:r>
            <a:br>
              <a:rPr lang="en-US" dirty="0" smtClean="0"/>
            </a:br>
            <a:r>
              <a:rPr lang="en-US" dirty="0" smtClean="0"/>
              <a:t>Advanced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modeling project methodology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200400" y="1919288"/>
            <a:ext cx="5791200" cy="4519612"/>
            <a:chOff x="3200400" y="1919288"/>
            <a:chExt cx="5791200" cy="4519612"/>
          </a:xfrm>
        </p:grpSpPr>
        <p:pic>
          <p:nvPicPr>
            <p:cNvPr id="3" name="Picture 2" descr="f15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1919288"/>
              <a:ext cx="57912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200400" y="6096000"/>
              <a:ext cx="5791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f15-01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0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advanced analytical architecture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705100" y="1919288"/>
            <a:ext cx="6781800" cy="4519612"/>
            <a:chOff x="2705100" y="1919288"/>
            <a:chExt cx="6781800" cy="4519612"/>
          </a:xfrm>
        </p:grpSpPr>
        <p:pic>
          <p:nvPicPr>
            <p:cNvPr id="3" name="Picture 2" descr="f15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100" y="1919288"/>
              <a:ext cx="67818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705100" y="6096000"/>
              <a:ext cx="6781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f15-02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970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Analytical sandbox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927350" y="1919288"/>
            <a:ext cx="6337300" cy="4519612"/>
            <a:chOff x="2927350" y="1919288"/>
            <a:chExt cx="6337300" cy="4519612"/>
          </a:xfrm>
        </p:grpSpPr>
        <p:pic>
          <p:nvPicPr>
            <p:cNvPr id="3" name="Picture 2" descr="f15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350" y="1919288"/>
              <a:ext cx="63373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927350" y="6096000"/>
              <a:ext cx="6337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f15-03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7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Analytical hub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900363" y="1919288"/>
            <a:ext cx="6389687" cy="4519612"/>
            <a:chOff x="2900363" y="1919288"/>
            <a:chExt cx="6389687" cy="4519612"/>
          </a:xfrm>
        </p:grpSpPr>
        <p:pic>
          <p:nvPicPr>
            <p:cNvPr id="3" name="Picture 2" descr="f15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363" y="1919288"/>
              <a:ext cx="638968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900363" y="6096000"/>
              <a:ext cx="63896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f15-04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586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Analytical hub - architecture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900363" y="1919288"/>
            <a:ext cx="6389687" cy="4519612"/>
            <a:chOff x="2900363" y="1919288"/>
            <a:chExt cx="6389687" cy="4519612"/>
          </a:xfrm>
        </p:grpSpPr>
        <p:pic>
          <p:nvPicPr>
            <p:cNvPr id="3" name="Picture 2" descr="f15-0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363" y="1919288"/>
              <a:ext cx="638968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900363" y="6096000"/>
              <a:ext cx="63896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f15-05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00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Analytical sandbox - architecture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922588" y="1919288"/>
            <a:ext cx="6346825" cy="4519612"/>
            <a:chOff x="2922588" y="1919288"/>
            <a:chExt cx="6346825" cy="4519612"/>
          </a:xfrm>
        </p:grpSpPr>
        <p:pic>
          <p:nvPicPr>
            <p:cNvPr id="3" name="Picture 2" descr="f15-0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588" y="1919288"/>
              <a:ext cx="63468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922588" y="6096000"/>
              <a:ext cx="6346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f15-06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58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16</a:t>
            </a:r>
            <a:br>
              <a:rPr lang="en-US" dirty="0" smtClean="0"/>
            </a:br>
            <a:r>
              <a:rPr lang="en-US" dirty="0" smtClean="0"/>
              <a:t>Data Shadow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shadow systems are BI silos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273300" y="1919288"/>
            <a:ext cx="7645400" cy="4519612"/>
            <a:chOff x="2273300" y="1919288"/>
            <a:chExt cx="7645400" cy="4519612"/>
          </a:xfrm>
        </p:grpSpPr>
        <p:pic>
          <p:nvPicPr>
            <p:cNvPr id="3" name="Picture 2" descr="f16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300" y="1919288"/>
              <a:ext cx="76454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273300" y="6096000"/>
              <a:ext cx="7645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f16-01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84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workflow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824288" y="1919288"/>
            <a:ext cx="4541837" cy="4519612"/>
            <a:chOff x="3824288" y="1919288"/>
            <a:chExt cx="4541837" cy="4519612"/>
          </a:xfrm>
        </p:grpSpPr>
        <p:pic>
          <p:nvPicPr>
            <p:cNvPr id="3" name="Picture 2" descr="f16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288" y="1919288"/>
              <a:ext cx="45418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824288" y="6096000"/>
              <a:ext cx="45418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f16-02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6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analytical </a:t>
            </a:r>
            <a:r>
              <a:rPr lang="en-US" dirty="0"/>
              <a:t>s</a:t>
            </a:r>
            <a:r>
              <a:rPr lang="en-US" dirty="0" smtClean="0"/>
              <a:t>tyles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97" y="3137616"/>
            <a:ext cx="11170740" cy="1702014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f04-07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688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shadow system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816225" y="1919288"/>
            <a:ext cx="6559550" cy="4519612"/>
            <a:chOff x="2816225" y="1919288"/>
            <a:chExt cx="6559550" cy="4519612"/>
          </a:xfrm>
        </p:grpSpPr>
        <p:pic>
          <p:nvPicPr>
            <p:cNvPr id="3" name="Picture 2" descr="f16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225" y="1919288"/>
              <a:ext cx="65595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816225" y="6096000"/>
              <a:ext cx="6559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f16-03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88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17</a:t>
            </a:r>
            <a:br>
              <a:rPr lang="en-US" dirty="0" smtClean="0"/>
            </a:br>
            <a:r>
              <a:rPr lang="en-US" dirty="0" smtClean="0"/>
              <a:t>People, Process and Politics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P’s of BI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029075" y="1919288"/>
            <a:ext cx="4133850" cy="4519612"/>
            <a:chOff x="4029075" y="1919288"/>
            <a:chExt cx="4133850" cy="4519612"/>
          </a:xfrm>
        </p:grpSpPr>
        <p:pic>
          <p:nvPicPr>
            <p:cNvPr id="3" name="Picture 2" descr="f17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075" y="1919288"/>
              <a:ext cx="41338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029075" y="6096000"/>
              <a:ext cx="41338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f17-01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962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project team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555875" y="1919288"/>
            <a:ext cx="7080250" cy="4519612"/>
            <a:chOff x="2555875" y="1919288"/>
            <a:chExt cx="7080250" cy="4519612"/>
          </a:xfrm>
        </p:grpSpPr>
        <p:pic>
          <p:nvPicPr>
            <p:cNvPr id="3" name="Picture 2" descr="f17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875" y="1919288"/>
              <a:ext cx="70802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555875" y="6096000"/>
              <a:ext cx="7080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f17-02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9134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development team – core functions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330450"/>
            <a:ext cx="11277600" cy="3697288"/>
            <a:chOff x="457200" y="2330450"/>
            <a:chExt cx="11277600" cy="3697288"/>
          </a:xfrm>
        </p:grpSpPr>
        <p:pic>
          <p:nvPicPr>
            <p:cNvPr id="3" name="Picture 2" descr="f17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330450"/>
              <a:ext cx="11277600" cy="3316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68483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f17-03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153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governance and centers of excellence (COEs)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157538" y="1919288"/>
            <a:ext cx="5875337" cy="4519612"/>
            <a:chOff x="3157538" y="1919288"/>
            <a:chExt cx="5875337" cy="4519612"/>
          </a:xfrm>
        </p:grpSpPr>
        <p:pic>
          <p:nvPicPr>
            <p:cNvPr id="3" name="Picture 2" descr="f17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538" y="1919288"/>
              <a:ext cx="58753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157538" y="6096000"/>
              <a:ext cx="58753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f17-04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0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18</a:t>
            </a:r>
            <a:br>
              <a:rPr lang="en-US" dirty="0" smtClean="0"/>
            </a:br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business strategy and business initiatives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351088"/>
            <a:ext cx="11277600" cy="3656012"/>
            <a:chOff x="457200" y="2351088"/>
            <a:chExt cx="11277600" cy="3656012"/>
          </a:xfrm>
        </p:grpSpPr>
        <p:pic>
          <p:nvPicPr>
            <p:cNvPr id="3" name="Picture 2" descr="f18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351088"/>
              <a:ext cx="11277600" cy="32750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66420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175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strategy and plans drive BI program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622425" y="1919288"/>
            <a:ext cx="8947150" cy="4519612"/>
            <a:chOff x="1622425" y="1919288"/>
            <a:chExt cx="8947150" cy="4519612"/>
          </a:xfrm>
        </p:grpSpPr>
        <p:pic>
          <p:nvPicPr>
            <p:cNvPr id="3" name="Picture 2" descr="f18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425" y="1919288"/>
              <a:ext cx="89471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622425" y="6096000"/>
              <a:ext cx="8947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03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program composed of multiple BI projects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806700" y="1919288"/>
            <a:ext cx="6578600" cy="4519612"/>
            <a:chOff x="2806700" y="1919288"/>
            <a:chExt cx="6578600" cy="4519612"/>
          </a:xfrm>
        </p:grpSpPr>
        <p:pic>
          <p:nvPicPr>
            <p:cNvPr id="3" name="Picture 2" descr="f18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1919288"/>
              <a:ext cx="65786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806700" y="6096000"/>
              <a:ext cx="6578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452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warehouse and BI data store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6" y="2210530"/>
            <a:ext cx="10631218" cy="3733069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f04-08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373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programs need business involvement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608263" y="1919288"/>
            <a:ext cx="6975475" cy="4519612"/>
            <a:chOff x="2608263" y="1919288"/>
            <a:chExt cx="6975475" cy="4519612"/>
          </a:xfrm>
        </p:grpSpPr>
        <p:pic>
          <p:nvPicPr>
            <p:cNvPr id="3" name="Picture 2" descr="f18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263" y="1919288"/>
              <a:ext cx="69754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608263" y="6096000"/>
              <a:ext cx="69754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f18-04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347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program release planning template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343608" y="1525566"/>
            <a:ext cx="7467657" cy="5332434"/>
            <a:chOff x="2930525" y="1919288"/>
            <a:chExt cx="6329363" cy="4519612"/>
          </a:xfrm>
        </p:grpSpPr>
        <p:pic>
          <p:nvPicPr>
            <p:cNvPr id="3" name="Picture 2" descr="f18-0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525" y="1919288"/>
              <a:ext cx="63293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930525" y="6096000"/>
              <a:ext cx="63293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US" sz="2400" dirty="0" smtClean="0"/>
                <a:t>f18-05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849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project - tradeoffs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998913" y="1919288"/>
            <a:ext cx="4194175" cy="4519612"/>
            <a:chOff x="3998913" y="1919288"/>
            <a:chExt cx="4194175" cy="4519612"/>
          </a:xfrm>
        </p:grpSpPr>
        <p:pic>
          <p:nvPicPr>
            <p:cNvPr id="3" name="Picture 2" descr="f18-0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913" y="1919288"/>
              <a:ext cx="41941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998913" y="6096000"/>
              <a:ext cx="41941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f18-06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54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assessments: four subject areas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543300" y="1919288"/>
            <a:ext cx="5103813" cy="4519612"/>
            <a:chOff x="3543300" y="1919288"/>
            <a:chExt cx="5103813" cy="4519612"/>
          </a:xfrm>
        </p:grpSpPr>
        <p:pic>
          <p:nvPicPr>
            <p:cNvPr id="3" name="Picture 2" descr="f18-0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300" y="1919288"/>
              <a:ext cx="51038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543300" y="6096000"/>
              <a:ext cx="51038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f18-07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07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assessment framework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382963" y="1919288"/>
            <a:ext cx="5426075" cy="4519612"/>
            <a:chOff x="3382963" y="1919288"/>
            <a:chExt cx="5426075" cy="4519612"/>
          </a:xfrm>
        </p:grpSpPr>
        <p:pic>
          <p:nvPicPr>
            <p:cNvPr id="3" name="Picture 2" descr="f18-0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963" y="1919288"/>
              <a:ext cx="54260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382963" y="6096000"/>
              <a:ext cx="54260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f18-08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939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phases of BI assessment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3246438"/>
            <a:ext cx="11277600" cy="1865312"/>
            <a:chOff x="457200" y="3246438"/>
            <a:chExt cx="11277600" cy="1865312"/>
          </a:xfrm>
        </p:grpSpPr>
        <p:pic>
          <p:nvPicPr>
            <p:cNvPr id="3" name="Picture 2" descr="f18-0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246438"/>
              <a:ext cx="11277600" cy="1484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476885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f18-09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396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assessment: discovery tasks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571173" y="1367976"/>
            <a:ext cx="7223616" cy="5490024"/>
            <a:chOff x="3122613" y="1919288"/>
            <a:chExt cx="5946775" cy="4519612"/>
          </a:xfrm>
        </p:grpSpPr>
        <p:pic>
          <p:nvPicPr>
            <p:cNvPr id="3" name="Picture 2" descr="f18-1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613" y="1919288"/>
              <a:ext cx="59467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122613" y="6096000"/>
              <a:ext cx="59467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US" sz="2400" dirty="0" smtClean="0"/>
                <a:t>f18-10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65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assessment: analysis tasks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518627" y="1327844"/>
            <a:ext cx="7383254" cy="5530156"/>
            <a:chOff x="3078163" y="1919288"/>
            <a:chExt cx="6034087" cy="4519612"/>
          </a:xfrm>
        </p:grpSpPr>
        <p:pic>
          <p:nvPicPr>
            <p:cNvPr id="3" name="Picture 2" descr="f18-1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163" y="1919288"/>
              <a:ext cx="603408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078163" y="6096000"/>
              <a:ext cx="60340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US" sz="2400" dirty="0" smtClean="0"/>
                <a:t>f18-11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136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assessment: recommendations tasks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544974" y="1416908"/>
            <a:ext cx="7210832" cy="5441092"/>
            <a:chOff x="3100388" y="1919288"/>
            <a:chExt cx="5989637" cy="4519612"/>
          </a:xfrm>
        </p:grpSpPr>
        <p:pic>
          <p:nvPicPr>
            <p:cNvPr id="3" name="Picture 2" descr="f18-1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388" y="1919288"/>
              <a:ext cx="59896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100388" y="6096000"/>
              <a:ext cx="59896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US" sz="2400" dirty="0" smtClean="0"/>
                <a:t>f18-12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61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breakdown structure – BI program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571500" y="1919288"/>
            <a:ext cx="11047413" cy="4519612"/>
            <a:chOff x="571500" y="1919288"/>
            <a:chExt cx="11047413" cy="4519612"/>
          </a:xfrm>
        </p:grpSpPr>
        <p:pic>
          <p:nvPicPr>
            <p:cNvPr id="3" name="Picture 2" descr="f18-1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" y="1919288"/>
              <a:ext cx="110474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571500" y="6096000"/>
              <a:ext cx="110474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f18-13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1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8" y="3148830"/>
            <a:ext cx="11189748" cy="1713101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f04-09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276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breakdown structure – BI project by program phase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546350"/>
            <a:ext cx="11277600" cy="3263900"/>
            <a:chOff x="457200" y="2546350"/>
            <a:chExt cx="11277600" cy="3263900"/>
          </a:xfrm>
        </p:grpSpPr>
        <p:pic>
          <p:nvPicPr>
            <p:cNvPr id="3" name="Picture 2" descr="f18-1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546350"/>
              <a:ext cx="11277600" cy="288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46735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f18-14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491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breakdown structure – BI architecture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046288"/>
            <a:ext cx="11277600" cy="4265612"/>
            <a:chOff x="457200" y="2046288"/>
            <a:chExt cx="11277600" cy="4265612"/>
          </a:xfrm>
        </p:grpSpPr>
        <p:pic>
          <p:nvPicPr>
            <p:cNvPr id="3" name="Picture 2" descr="f18-1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046288"/>
              <a:ext cx="11277600" cy="3884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96900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f18-15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15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project phases with four architectures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509963" y="1919288"/>
            <a:ext cx="5170487" cy="4519612"/>
            <a:chOff x="3509963" y="1919288"/>
            <a:chExt cx="5170487" cy="4519612"/>
          </a:xfrm>
        </p:grpSpPr>
        <p:pic>
          <p:nvPicPr>
            <p:cNvPr id="3" name="Picture 2" descr="f18-1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963" y="1919288"/>
              <a:ext cx="517048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509963" y="6096000"/>
              <a:ext cx="51704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f18-16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033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phases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924175" y="1919288"/>
            <a:ext cx="6343650" cy="4519612"/>
            <a:chOff x="2924175" y="1919288"/>
            <a:chExt cx="6343650" cy="4519612"/>
          </a:xfrm>
        </p:grpSpPr>
        <p:pic>
          <p:nvPicPr>
            <p:cNvPr id="3" name="Picture 2" descr="f18-1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175" y="1919288"/>
              <a:ext cx="63436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924175" y="6096000"/>
              <a:ext cx="63436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f18-17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26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project work breakdown structure with functional groupings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522663" y="1919288"/>
            <a:ext cx="5146675" cy="4519612"/>
            <a:chOff x="3522663" y="1919288"/>
            <a:chExt cx="5146675" cy="4519612"/>
          </a:xfrm>
        </p:grpSpPr>
        <p:pic>
          <p:nvPicPr>
            <p:cNvPr id="3" name="Picture 2" descr="f18-1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663" y="1919288"/>
              <a:ext cx="51466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522663" y="6096000"/>
              <a:ext cx="51466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f18-18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850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project work breakdown structure: functional groups with key tasks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661653" y="1639702"/>
            <a:ext cx="6688293" cy="5218298"/>
            <a:chOff x="3198813" y="1919288"/>
            <a:chExt cx="5792787" cy="4519612"/>
          </a:xfrm>
        </p:grpSpPr>
        <p:pic>
          <p:nvPicPr>
            <p:cNvPr id="3" name="Picture 2" descr="f18-1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813" y="1919288"/>
              <a:ext cx="579278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198813" y="6096000"/>
              <a:ext cx="57927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US" sz="2400" dirty="0" smtClean="0"/>
                <a:t>f18-19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26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functional group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438400"/>
            <a:ext cx="11277600" cy="3479800"/>
            <a:chOff x="457200" y="2438400"/>
            <a:chExt cx="11277600" cy="3479800"/>
          </a:xfrm>
        </p:grpSpPr>
        <p:pic>
          <p:nvPicPr>
            <p:cNvPr id="3" name="Picture 2" descr="f18-2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438400"/>
              <a:ext cx="11277600" cy="309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57530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f18-20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92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database functional group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420938"/>
            <a:ext cx="11277600" cy="3514725"/>
            <a:chOff x="457200" y="2420938"/>
            <a:chExt cx="11277600" cy="3514725"/>
          </a:xfrm>
        </p:grpSpPr>
        <p:pic>
          <p:nvPicPr>
            <p:cNvPr id="3" name="Picture 2" descr="f18-2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420938"/>
              <a:ext cx="11277600" cy="313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592763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f18-21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652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 functional group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443163"/>
            <a:ext cx="11277600" cy="3470275"/>
            <a:chOff x="457200" y="2443163"/>
            <a:chExt cx="11277600" cy="3470275"/>
          </a:xfrm>
        </p:grpSpPr>
        <p:pic>
          <p:nvPicPr>
            <p:cNvPr id="3" name="Picture 2" descr="f18-2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443163"/>
              <a:ext cx="11277600" cy="308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57053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f18-22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413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functional group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470150"/>
            <a:ext cx="11277600" cy="3417888"/>
            <a:chOff x="457200" y="2470150"/>
            <a:chExt cx="11277600" cy="3417888"/>
          </a:xfrm>
        </p:grpSpPr>
        <p:pic>
          <p:nvPicPr>
            <p:cNvPr id="3" name="Picture 2" descr="f18-2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470150"/>
              <a:ext cx="11277600" cy="303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54513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f18-23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6570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0" y="3214399"/>
            <a:ext cx="11157349" cy="1669835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f04-10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21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19</a:t>
            </a:r>
            <a:br>
              <a:rPr lang="en-US" dirty="0" smtClean="0"/>
            </a:br>
            <a:r>
              <a:rPr lang="en-US" dirty="0" smtClean="0"/>
              <a:t>Centers of Excellence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0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COE interactions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079750" y="1919288"/>
            <a:ext cx="6032500" cy="4519612"/>
            <a:chOff x="3079750" y="1919288"/>
            <a:chExt cx="6032500" cy="4519612"/>
          </a:xfrm>
        </p:grpSpPr>
        <p:pic>
          <p:nvPicPr>
            <p:cNvPr id="3" name="Picture 2" descr="f19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0" y="1919288"/>
              <a:ext cx="60325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079750" y="6096000"/>
              <a:ext cx="60325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f19-01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284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data management processes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151313" y="1919288"/>
            <a:ext cx="3889375" cy="4519612"/>
            <a:chOff x="4151313" y="1919288"/>
            <a:chExt cx="3889375" cy="4519612"/>
          </a:xfrm>
        </p:grpSpPr>
        <p:pic>
          <p:nvPicPr>
            <p:cNvPr id="3" name="Picture 2" descr="f19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1919288"/>
              <a:ext cx="38893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151313" y="6096000"/>
              <a:ext cx="38893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f19-02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72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 organizational interconnections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154363" y="1919288"/>
            <a:ext cx="5881687" cy="4519612"/>
            <a:chOff x="3154363" y="1919288"/>
            <a:chExt cx="5881687" cy="4519612"/>
          </a:xfrm>
        </p:grpSpPr>
        <p:pic>
          <p:nvPicPr>
            <p:cNvPr id="3" name="Picture 2" descr="f19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363" y="1919288"/>
              <a:ext cx="588168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154363" y="6096000"/>
              <a:ext cx="58816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f19-03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321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data technology over 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35" y="1453017"/>
            <a:ext cx="7765781" cy="5404983"/>
          </a:xfrm>
        </p:spPr>
      </p:pic>
      <p:sp>
        <p:nvSpPr>
          <p:cNvPr id="5" name="Rectangle 4"/>
          <p:cNvSpPr/>
          <p:nvPr/>
        </p:nvSpPr>
        <p:spPr>
          <a:xfrm>
            <a:off x="-182789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f04-11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70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5</a:t>
            </a:r>
            <a:br>
              <a:rPr lang="en-US" dirty="0" smtClean="0"/>
            </a:br>
            <a:r>
              <a:rPr lang="en-US" dirty="0" smtClean="0"/>
              <a:t>Information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1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i</a:t>
            </a:r>
            <a:r>
              <a:rPr lang="en-US" dirty="0" smtClean="0"/>
              <a:t>ntegration framework (DIF) information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86" y="1644368"/>
            <a:ext cx="9332329" cy="4830574"/>
          </a:xfrm>
        </p:spPr>
      </p:pic>
      <p:sp>
        <p:nvSpPr>
          <p:cNvPr id="5" name="Rectangle 4"/>
          <p:cNvSpPr/>
          <p:nvPr/>
        </p:nvSpPr>
        <p:spPr>
          <a:xfrm>
            <a:off x="-74618" y="6299373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f05-01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299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80" y="1365722"/>
            <a:ext cx="7939669" cy="5295935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f05-02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54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franchising processes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86" y="1426759"/>
            <a:ext cx="8872804" cy="5275124"/>
          </a:xfrm>
        </p:spPr>
      </p:pic>
      <p:sp>
        <p:nvSpPr>
          <p:cNvPr id="5" name="Rectangle 4"/>
          <p:cNvSpPr/>
          <p:nvPr/>
        </p:nvSpPr>
        <p:spPr>
          <a:xfrm>
            <a:off x="-74618" y="6408805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f05-03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370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1</a:t>
            </a:r>
            <a:br>
              <a:rPr lang="en-US" dirty="0" smtClean="0"/>
            </a:br>
            <a:r>
              <a:rPr lang="en-US" dirty="0" smtClean="0"/>
              <a:t>The Business Demand for Data, Information and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tool 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43" y="1467175"/>
            <a:ext cx="6819886" cy="5212405"/>
          </a:xfrm>
        </p:spPr>
      </p:pic>
      <p:sp>
        <p:nvSpPr>
          <p:cNvPr id="5" name="Rectangle 4"/>
          <p:cNvSpPr/>
          <p:nvPr/>
        </p:nvSpPr>
        <p:spPr>
          <a:xfrm>
            <a:off x="0" y="6328442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f05-04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448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interface analytical styles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6" y="1839952"/>
            <a:ext cx="11523935" cy="4393580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f05-05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487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 processes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302" y="1300758"/>
            <a:ext cx="7471318" cy="5477373"/>
          </a:xfrm>
        </p:spPr>
      </p:pic>
      <p:sp>
        <p:nvSpPr>
          <p:cNvPr id="5" name="Rectangle 4"/>
          <p:cNvSpPr/>
          <p:nvPr/>
        </p:nvSpPr>
        <p:spPr>
          <a:xfrm>
            <a:off x="262055" y="6474810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f05-06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00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Blended BI environment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48" y="1350796"/>
            <a:ext cx="9311418" cy="5406843"/>
          </a:xfrm>
        </p:spPr>
      </p:pic>
      <p:sp>
        <p:nvSpPr>
          <p:cNvPr id="5" name="Rectangle 4"/>
          <p:cNvSpPr/>
          <p:nvPr/>
        </p:nvSpPr>
        <p:spPr>
          <a:xfrm>
            <a:off x="-256904" y="6406501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f05-07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35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6</a:t>
            </a:r>
            <a:br>
              <a:rPr lang="en-US" dirty="0" smtClean="0"/>
            </a:br>
            <a:r>
              <a:rPr lang="en-US" dirty="0" smtClean="0"/>
              <a:t>Data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data warehouse (EDW)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79" y="1594624"/>
            <a:ext cx="8073548" cy="4571284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580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73" y="1547406"/>
            <a:ext cx="8691622" cy="4875040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f06-02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393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independent data marts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22" y="1611240"/>
            <a:ext cx="8624211" cy="4822009"/>
          </a:xfrm>
        </p:spPr>
      </p:pic>
      <p:sp>
        <p:nvSpPr>
          <p:cNvPr id="5" name="Rectangle 4"/>
          <p:cNvSpPr/>
          <p:nvPr/>
        </p:nvSpPr>
        <p:spPr>
          <a:xfrm>
            <a:off x="-273405" y="643324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f06-03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71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data store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12" y="1579053"/>
            <a:ext cx="8732125" cy="4922416"/>
          </a:xfrm>
        </p:spPr>
      </p:pic>
      <p:sp>
        <p:nvSpPr>
          <p:cNvPr id="5" name="Rectangle 4"/>
          <p:cNvSpPr/>
          <p:nvPr/>
        </p:nvSpPr>
        <p:spPr>
          <a:xfrm>
            <a:off x="-212869" y="6506862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f06-04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628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Federated data warehouses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99" y="1690688"/>
            <a:ext cx="8439038" cy="4760177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f06-05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458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information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86" y="1825625"/>
            <a:ext cx="4140627" cy="4351338"/>
          </a:xfrm>
        </p:spPr>
      </p:pic>
      <p:sp>
        <p:nvSpPr>
          <p:cNvPr id="5" name="Rectangle 4"/>
          <p:cNvSpPr/>
          <p:nvPr/>
        </p:nvSpPr>
        <p:spPr>
          <a:xfrm>
            <a:off x="5031762" y="6417042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f01-01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06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built BI silos &amp; multiple BI 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8" y="1388609"/>
            <a:ext cx="9033101" cy="5184548"/>
          </a:xfrm>
        </p:spPr>
      </p:pic>
      <p:sp>
        <p:nvSpPr>
          <p:cNvPr id="5" name="Rectangle 4"/>
          <p:cNvSpPr/>
          <p:nvPr/>
        </p:nvSpPr>
        <p:spPr>
          <a:xfrm>
            <a:off x="-185812" y="6397588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f06-06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10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 &amp; Spoke with one BI platform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46" y="1393903"/>
            <a:ext cx="9008882" cy="5059348"/>
          </a:xfrm>
        </p:spPr>
      </p:pic>
      <p:sp>
        <p:nvSpPr>
          <p:cNvPr id="5" name="Rectangle 4"/>
          <p:cNvSpPr/>
          <p:nvPr/>
        </p:nvSpPr>
        <p:spPr>
          <a:xfrm>
            <a:off x="-74618" y="6453251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f06-07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016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 &amp; Spoke with multiple BI 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55" y="1541104"/>
            <a:ext cx="8936442" cy="4999739"/>
          </a:xfrm>
        </p:spPr>
      </p:pic>
      <p:sp>
        <p:nvSpPr>
          <p:cNvPr id="5" name="Rectangle 4"/>
          <p:cNvSpPr/>
          <p:nvPr/>
        </p:nvSpPr>
        <p:spPr>
          <a:xfrm>
            <a:off x="-216466" y="6365274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f06-08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354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Inmon’s</a:t>
            </a:r>
            <a:r>
              <a:rPr lang="en-US" dirty="0" smtClean="0"/>
              <a:t> CIF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00" y="1393903"/>
            <a:ext cx="8880435" cy="4924520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f06-09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500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Kimball’s enterprise data bus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5707"/>
            <a:ext cx="10431371" cy="4245453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23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Analytical data architecture (ADA)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78" y="1522827"/>
            <a:ext cx="7839308" cy="5220640"/>
          </a:xfrm>
        </p:spPr>
      </p:pic>
      <p:sp>
        <p:nvSpPr>
          <p:cNvPr id="5" name="Rectangle 4"/>
          <p:cNvSpPr/>
          <p:nvPr/>
        </p:nvSpPr>
        <p:spPr>
          <a:xfrm>
            <a:off x="-166313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f06-11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86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 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04" y="1315476"/>
            <a:ext cx="6556917" cy="5420803"/>
          </a:xfrm>
        </p:spPr>
      </p:pic>
      <p:sp>
        <p:nvSpPr>
          <p:cNvPr id="5" name="Rectangle 4"/>
          <p:cNvSpPr/>
          <p:nvPr/>
        </p:nvSpPr>
        <p:spPr>
          <a:xfrm>
            <a:off x="-134093" y="6385141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f06-12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14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workflow – hub &amp; spoke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8" y="1448042"/>
            <a:ext cx="10160039" cy="4944287"/>
          </a:xfrm>
        </p:spPr>
      </p:pic>
      <p:sp>
        <p:nvSpPr>
          <p:cNvPr id="5" name="Rectangle 4"/>
          <p:cNvSpPr/>
          <p:nvPr/>
        </p:nvSpPr>
        <p:spPr>
          <a:xfrm>
            <a:off x="5468368" y="6392329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f06-13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745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44" y="365125"/>
            <a:ext cx="10952356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 workflow – system of data integration data stores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60" y="1496992"/>
            <a:ext cx="8865219" cy="5234671"/>
          </a:xfrm>
        </p:spPr>
      </p:pic>
      <p:sp>
        <p:nvSpPr>
          <p:cNvPr id="5" name="Rectangle 4"/>
          <p:cNvSpPr/>
          <p:nvPr/>
        </p:nvSpPr>
        <p:spPr>
          <a:xfrm>
            <a:off x="-75697" y="6357161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820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workflow – SOI and SOA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73" y="1520923"/>
            <a:ext cx="8731405" cy="5133383"/>
          </a:xfrm>
        </p:spPr>
      </p:pic>
      <p:sp>
        <p:nvSpPr>
          <p:cNvPr id="5" name="Rectangle 4"/>
          <p:cNvSpPr/>
          <p:nvPr/>
        </p:nvSpPr>
        <p:spPr>
          <a:xfrm>
            <a:off x="0" y="6303168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66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water to drink, no information to consume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108" y="1551630"/>
            <a:ext cx="3679961" cy="4807748"/>
          </a:xfrm>
        </p:spPr>
      </p:pic>
      <p:sp>
        <p:nvSpPr>
          <p:cNvPr id="4" name="Rectangle 3"/>
          <p:cNvSpPr/>
          <p:nvPr/>
        </p:nvSpPr>
        <p:spPr>
          <a:xfrm>
            <a:off x="5114140" y="6506862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f01-02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154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workflow – it’s different this 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8" y="1658904"/>
            <a:ext cx="8296507" cy="4946276"/>
          </a:xfrm>
        </p:spPr>
      </p:pic>
      <p:sp>
        <p:nvSpPr>
          <p:cNvPr id="5" name="Rectangle 4"/>
          <p:cNvSpPr/>
          <p:nvPr/>
        </p:nvSpPr>
        <p:spPr>
          <a:xfrm>
            <a:off x="-97197" y="6429611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834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 workflow – back to the future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8" y="1469669"/>
            <a:ext cx="8586439" cy="5152470"/>
          </a:xfrm>
        </p:spPr>
      </p:pic>
      <p:sp>
        <p:nvSpPr>
          <p:cNvPr id="5" name="Rectangle 4"/>
          <p:cNvSpPr/>
          <p:nvPr/>
        </p:nvSpPr>
        <p:spPr>
          <a:xfrm>
            <a:off x="0" y="6375854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f06-17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071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7</a:t>
            </a:r>
            <a:br>
              <a:rPr lang="en-US" dirty="0" smtClean="0"/>
            </a:br>
            <a:r>
              <a:rPr lang="en-US" dirty="0" smtClean="0"/>
              <a:t>Technology &amp; Product Architectures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2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enterprise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38" y="1356718"/>
            <a:ext cx="7850458" cy="5353798"/>
          </a:xfrm>
        </p:spPr>
      </p:pic>
      <p:sp>
        <p:nvSpPr>
          <p:cNvPr id="5" name="Rectangle 4"/>
          <p:cNvSpPr/>
          <p:nvPr/>
        </p:nvSpPr>
        <p:spPr>
          <a:xfrm>
            <a:off x="-75697" y="6359378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f07-01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49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91" y="1337820"/>
            <a:ext cx="6381324" cy="5341760"/>
          </a:xfrm>
        </p:spPr>
      </p:pic>
      <p:sp>
        <p:nvSpPr>
          <p:cNvPr id="6" name="Rectangle 5"/>
          <p:cNvSpPr/>
          <p:nvPr/>
        </p:nvSpPr>
        <p:spPr>
          <a:xfrm>
            <a:off x="-75697" y="6359378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f07-02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330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analytical styles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9" y="1932716"/>
            <a:ext cx="10905892" cy="4151303"/>
          </a:xfrm>
        </p:spPr>
      </p:pic>
      <p:sp>
        <p:nvSpPr>
          <p:cNvPr id="4" name="Rectangle 3"/>
          <p:cNvSpPr/>
          <p:nvPr/>
        </p:nvSpPr>
        <p:spPr>
          <a:xfrm>
            <a:off x="4817579" y="6408805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f07-03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557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502" y="365125"/>
            <a:ext cx="10874298" cy="1325563"/>
          </a:xfrm>
        </p:spPr>
        <p:txBody>
          <a:bodyPr/>
          <a:lstStyle/>
          <a:p>
            <a:r>
              <a:rPr lang="en-US" dirty="0" smtClean="0"/>
              <a:t>BI’s information access &amp; data integration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7" y="1490697"/>
            <a:ext cx="7861610" cy="5140284"/>
          </a:xfrm>
        </p:spPr>
      </p:pic>
      <p:sp>
        <p:nvSpPr>
          <p:cNvPr id="5" name="Rectangle 4"/>
          <p:cNvSpPr/>
          <p:nvPr/>
        </p:nvSpPr>
        <p:spPr>
          <a:xfrm>
            <a:off x="-75697" y="6359378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f07-04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799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016" y="1460810"/>
            <a:ext cx="4883093" cy="4367937"/>
          </a:xfrm>
        </p:spPr>
      </p:pic>
      <p:sp>
        <p:nvSpPr>
          <p:cNvPr id="5" name="Rectangle 4"/>
          <p:cNvSpPr/>
          <p:nvPr/>
        </p:nvSpPr>
        <p:spPr>
          <a:xfrm>
            <a:off x="4949384" y="6417043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f07-05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84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ELT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05" y="1538868"/>
            <a:ext cx="4661097" cy="4557132"/>
          </a:xfrm>
        </p:spPr>
      </p:pic>
      <p:sp>
        <p:nvSpPr>
          <p:cNvPr id="5" name="Rectangle 4"/>
          <p:cNvSpPr/>
          <p:nvPr/>
        </p:nvSpPr>
        <p:spPr>
          <a:xfrm>
            <a:off x="5056476" y="6417043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f07-06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278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architecture - databases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9" y="2286000"/>
            <a:ext cx="10986313" cy="3579541"/>
          </a:xfrm>
        </p:spPr>
      </p:pic>
      <p:sp>
        <p:nvSpPr>
          <p:cNvPr id="5" name="Rectangle 4"/>
          <p:cNvSpPr/>
          <p:nvPr/>
        </p:nvSpPr>
        <p:spPr>
          <a:xfrm>
            <a:off x="4759914" y="6460853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f07-07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9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BI, DW and DI fit </a:t>
            </a:r>
            <a:r>
              <a:rPr lang="en-US" dirty="0"/>
              <a:t>t</a:t>
            </a:r>
            <a:r>
              <a:rPr lang="en-US" dirty="0" smtClean="0"/>
              <a:t>ogether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09" y="2284652"/>
            <a:ext cx="8576713" cy="3636646"/>
          </a:xfrm>
        </p:spPr>
      </p:pic>
      <p:sp>
        <p:nvSpPr>
          <p:cNvPr id="5" name="Rectangle 4"/>
          <p:cNvSpPr/>
          <p:nvPr/>
        </p:nvSpPr>
        <p:spPr>
          <a:xfrm>
            <a:off x="4379147" y="6339693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f01-03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07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data on a relational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6" y="2672188"/>
            <a:ext cx="11140522" cy="2691550"/>
          </a:xfrm>
        </p:spPr>
      </p:pic>
      <p:sp>
        <p:nvSpPr>
          <p:cNvPr id="5" name="Rectangle 4"/>
          <p:cNvSpPr/>
          <p:nvPr/>
        </p:nvSpPr>
        <p:spPr>
          <a:xfrm>
            <a:off x="4949384" y="6345238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f07-08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109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data stored in columnar tables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8" y="2870358"/>
            <a:ext cx="11480471" cy="2281505"/>
          </a:xfrm>
        </p:spPr>
      </p:pic>
      <p:sp>
        <p:nvSpPr>
          <p:cNvPr id="5" name="Rectangle 4"/>
          <p:cNvSpPr/>
          <p:nvPr/>
        </p:nvSpPr>
        <p:spPr>
          <a:xfrm>
            <a:off x="765175" y="6096000"/>
            <a:ext cx="10660063" cy="3429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f07-09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498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8</a:t>
            </a:r>
            <a:br>
              <a:rPr lang="en-US" dirty="0" smtClean="0"/>
            </a:br>
            <a:r>
              <a:rPr lang="en-US" dirty="0" smtClean="0"/>
              <a:t>Foundational Data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2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 of data models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765175" y="1919288"/>
            <a:ext cx="10660063" cy="4519612"/>
            <a:chOff x="765175" y="1919288"/>
            <a:chExt cx="10660063" cy="4519612"/>
          </a:xfrm>
        </p:grpSpPr>
        <p:pic>
          <p:nvPicPr>
            <p:cNvPr id="3" name="Picture 2" descr="f08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175" y="1919288"/>
              <a:ext cx="106600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765175" y="6096000"/>
              <a:ext cx="106600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9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workflow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178050"/>
            <a:ext cx="11277600" cy="4002088"/>
            <a:chOff x="457200" y="2178050"/>
            <a:chExt cx="11277600" cy="4002088"/>
          </a:xfrm>
        </p:grpSpPr>
        <p:pic>
          <p:nvPicPr>
            <p:cNvPr id="3" name="Picture 2" descr="f08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178050"/>
              <a:ext cx="11277600" cy="3621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83723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25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vs. dimensional at a glance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051050"/>
            <a:ext cx="11277600" cy="4256088"/>
            <a:chOff x="457200" y="2051050"/>
            <a:chExt cx="11277600" cy="4256088"/>
          </a:xfrm>
        </p:grpSpPr>
        <p:pic>
          <p:nvPicPr>
            <p:cNvPr id="3" name="Picture 2" descr="f08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051050"/>
              <a:ext cx="11277600" cy="3875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96423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97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modeling building blocks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600075" y="1919288"/>
            <a:ext cx="10991850" cy="4519612"/>
            <a:chOff x="600075" y="1919288"/>
            <a:chExt cx="10991850" cy="4519612"/>
          </a:xfrm>
        </p:grpSpPr>
        <p:pic>
          <p:nvPicPr>
            <p:cNvPr id="3" name="Picture 2" descr="f08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75" y="1919288"/>
              <a:ext cx="109918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600075" y="6096000"/>
              <a:ext cx="109918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f08-04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30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and attribute types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921000" y="1919288"/>
            <a:ext cx="6350000" cy="4519612"/>
            <a:chOff x="2921000" y="1919288"/>
            <a:chExt cx="6350000" cy="4519612"/>
          </a:xfrm>
        </p:grpSpPr>
        <p:pic>
          <p:nvPicPr>
            <p:cNvPr id="3" name="Picture 2" descr="f08-0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0" y="1919288"/>
              <a:ext cx="63500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921000" y="6096000"/>
              <a:ext cx="63500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f08-05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806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relationships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614738" y="1919288"/>
            <a:ext cx="4960937" cy="4519612"/>
            <a:chOff x="3614738" y="1919288"/>
            <a:chExt cx="4960937" cy="4519612"/>
          </a:xfrm>
        </p:grpSpPr>
        <p:pic>
          <p:nvPicPr>
            <p:cNvPr id="3" name="Picture 2" descr="f08-0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4738" y="1919288"/>
              <a:ext cx="49609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614738" y="6096000"/>
              <a:ext cx="49609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f08-06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78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Non-identifying mandatory relationships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3014663"/>
            <a:ext cx="11277600" cy="2328862"/>
            <a:chOff x="457200" y="3014663"/>
            <a:chExt cx="11277600" cy="2328862"/>
          </a:xfrm>
        </p:grpSpPr>
        <p:pic>
          <p:nvPicPr>
            <p:cNvPr id="3" name="Picture 2" descr="f08-0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014663"/>
              <a:ext cx="11277600" cy="1947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000625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f08-07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644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Categorizing BI, DW and DI terminology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2" y="1465379"/>
            <a:ext cx="8653347" cy="5109325"/>
          </a:xfrm>
        </p:spPr>
      </p:pic>
      <p:sp>
        <p:nvSpPr>
          <p:cNvPr id="5" name="Rectangle 4"/>
          <p:cNvSpPr/>
          <p:nvPr/>
        </p:nvSpPr>
        <p:spPr>
          <a:xfrm>
            <a:off x="4270365" y="6473276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f01-04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82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Non-identifying optional relationship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287588"/>
            <a:ext cx="11277600" cy="3781425"/>
            <a:chOff x="457200" y="2287588"/>
            <a:chExt cx="11277600" cy="3781425"/>
          </a:xfrm>
        </p:grpSpPr>
        <p:pic>
          <p:nvPicPr>
            <p:cNvPr id="3" name="Picture 2" descr="f08-0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87588"/>
              <a:ext cx="11277600" cy="3400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726113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f08-08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60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Many-to-many relationship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487613"/>
            <a:ext cx="11277600" cy="3381375"/>
            <a:chOff x="457200" y="2487613"/>
            <a:chExt cx="11277600" cy="3381375"/>
          </a:xfrm>
        </p:grpSpPr>
        <p:pic>
          <p:nvPicPr>
            <p:cNvPr id="3" name="Picture 2" descr="f08-0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487613"/>
              <a:ext cx="11277600" cy="3000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52608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f08-09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3281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relationship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709988" y="1919288"/>
            <a:ext cx="4772025" cy="4519612"/>
            <a:chOff x="3709988" y="1919288"/>
            <a:chExt cx="4772025" cy="4519612"/>
          </a:xfrm>
        </p:grpSpPr>
        <p:pic>
          <p:nvPicPr>
            <p:cNvPr id="3" name="Picture 2" descr="f08-1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988" y="1919288"/>
              <a:ext cx="47720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709988" y="6096000"/>
              <a:ext cx="47720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f08-10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3819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997200" y="1919288"/>
            <a:ext cx="6197600" cy="4519612"/>
            <a:chOff x="2997200" y="1919288"/>
            <a:chExt cx="6197600" cy="4519612"/>
          </a:xfrm>
        </p:grpSpPr>
        <p:pic>
          <p:nvPicPr>
            <p:cNvPr id="3" name="Picture 2" descr="f08-1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200" y="1919288"/>
              <a:ext cx="61976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997200" y="6096000"/>
              <a:ext cx="619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f08-11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10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types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798638" y="1919288"/>
            <a:ext cx="8593137" cy="4519612"/>
            <a:chOff x="1798638" y="1919288"/>
            <a:chExt cx="8593137" cy="4519612"/>
          </a:xfrm>
        </p:grpSpPr>
        <p:pic>
          <p:nvPicPr>
            <p:cNvPr id="3" name="Picture 2" descr="f08-1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638" y="1919288"/>
              <a:ext cx="85931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798638" y="6096000"/>
              <a:ext cx="85931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f08-12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040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integrity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176463"/>
            <a:ext cx="11277600" cy="4003675"/>
            <a:chOff x="457200" y="2176463"/>
            <a:chExt cx="11277600" cy="4003675"/>
          </a:xfrm>
        </p:grpSpPr>
        <p:pic>
          <p:nvPicPr>
            <p:cNvPr id="3" name="Picture 2" descr="f08-1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176463"/>
              <a:ext cx="11277600" cy="362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83723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f08-13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4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1NF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087563" y="1919288"/>
            <a:ext cx="8016875" cy="4519612"/>
            <a:chOff x="2087563" y="1919288"/>
            <a:chExt cx="8016875" cy="4519612"/>
          </a:xfrm>
        </p:grpSpPr>
        <p:pic>
          <p:nvPicPr>
            <p:cNvPr id="3" name="Picture 2" descr="f08-1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563" y="1919288"/>
              <a:ext cx="80168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087563" y="6096000"/>
              <a:ext cx="80168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f08-14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082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1NF example (continued)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576388" y="1919288"/>
            <a:ext cx="9039225" cy="4519612"/>
            <a:chOff x="1576388" y="1919288"/>
            <a:chExt cx="9039225" cy="4519612"/>
          </a:xfrm>
        </p:grpSpPr>
        <p:pic>
          <p:nvPicPr>
            <p:cNvPr id="3" name="Picture 2" descr="f08-1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388" y="1919288"/>
              <a:ext cx="90392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576388" y="6096000"/>
              <a:ext cx="90392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f08-15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717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2NF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065338" y="1919288"/>
            <a:ext cx="8059737" cy="4519612"/>
            <a:chOff x="2065338" y="1919288"/>
            <a:chExt cx="8059737" cy="4519612"/>
          </a:xfrm>
        </p:grpSpPr>
        <p:pic>
          <p:nvPicPr>
            <p:cNvPr id="3" name="Picture 2" descr="f08-1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338" y="1919288"/>
              <a:ext cx="80597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065338" y="6096000"/>
              <a:ext cx="80597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f08-16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433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3NF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998788" y="1919288"/>
            <a:ext cx="6192837" cy="4519612"/>
            <a:chOff x="2998788" y="1919288"/>
            <a:chExt cx="6192837" cy="4519612"/>
          </a:xfrm>
        </p:grpSpPr>
        <p:pic>
          <p:nvPicPr>
            <p:cNvPr id="3" name="Picture 2" descr="f08-1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788" y="1919288"/>
              <a:ext cx="61928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998788" y="6096000"/>
              <a:ext cx="61928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f08-17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119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2</a:t>
            </a:r>
            <a:br>
              <a:rPr lang="en-US" dirty="0" smtClean="0"/>
            </a:br>
            <a:r>
              <a:rPr lang="en-US" dirty="0" smtClean="0"/>
              <a:t>Justifying BI: Building the Business and Technical 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5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 Recap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876550" y="1332930"/>
            <a:ext cx="7272466" cy="5105970"/>
            <a:chOff x="2876550" y="1919288"/>
            <a:chExt cx="6437313" cy="4519612"/>
          </a:xfrm>
        </p:grpSpPr>
        <p:pic>
          <p:nvPicPr>
            <p:cNvPr id="3" name="Picture 2" descr="f08-1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550" y="1919288"/>
              <a:ext cx="64373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876550" y="6096000"/>
              <a:ext cx="64373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2400" dirty="0" smtClean="0"/>
                <a:t>f08-18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65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9</a:t>
            </a:r>
            <a:br>
              <a:rPr lang="en-US" dirty="0" smtClean="0"/>
            </a:br>
            <a:r>
              <a:rPr lang="en-US" dirty="0" smtClean="0"/>
              <a:t>Dimensional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9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 modeling overview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178050"/>
            <a:ext cx="11277600" cy="4000500"/>
            <a:chOff x="457200" y="2178050"/>
            <a:chExt cx="11277600" cy="4000500"/>
          </a:xfrm>
        </p:grpSpPr>
        <p:pic>
          <p:nvPicPr>
            <p:cNvPr id="3" name="Picture 2" descr="f09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178050"/>
              <a:ext cx="11277600" cy="361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83565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f09-01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00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table - keys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616325" y="1919288"/>
            <a:ext cx="4957763" cy="4519612"/>
            <a:chOff x="3616325" y="1919288"/>
            <a:chExt cx="4957763" cy="4519612"/>
          </a:xfrm>
        </p:grpSpPr>
        <p:pic>
          <p:nvPicPr>
            <p:cNvPr id="3" name="Picture 2" descr="f09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325" y="1919288"/>
              <a:ext cx="49577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616325" y="6096000"/>
              <a:ext cx="49577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f09-02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tables – primary key with degenerative dimensions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635375" y="1311760"/>
            <a:ext cx="5582766" cy="5127140"/>
            <a:chOff x="3635375" y="1919288"/>
            <a:chExt cx="4921250" cy="4519612"/>
          </a:xfrm>
        </p:grpSpPr>
        <p:pic>
          <p:nvPicPr>
            <p:cNvPr id="3" name="Picture 2" descr="f09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5" y="1919288"/>
              <a:ext cx="49212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635375" y="6096000"/>
              <a:ext cx="4921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2400" dirty="0" smtClean="0"/>
                <a:t>f09-03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76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table – primary key is a surrogate key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600450" y="1499511"/>
            <a:ext cx="5452934" cy="4939389"/>
            <a:chOff x="3600450" y="1919288"/>
            <a:chExt cx="4989513" cy="4519612"/>
          </a:xfrm>
        </p:grpSpPr>
        <p:pic>
          <p:nvPicPr>
            <p:cNvPr id="3" name="Picture 2" descr="f09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50" y="1919288"/>
              <a:ext cx="49895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600450" y="6096000"/>
              <a:ext cx="49895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2400" dirty="0" smtClean="0"/>
                <a:t>f09-04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66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table - granularity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992688" y="1919288"/>
            <a:ext cx="2205037" cy="4519612"/>
            <a:chOff x="4992688" y="1919288"/>
            <a:chExt cx="2205037" cy="4519612"/>
          </a:xfrm>
        </p:grpSpPr>
        <p:pic>
          <p:nvPicPr>
            <p:cNvPr id="3" name="Picture 2" descr="f09-0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688" y="1919288"/>
              <a:ext cx="22050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992688" y="6096000"/>
              <a:ext cx="22050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f09-05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26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– basic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381500" y="1919288"/>
            <a:ext cx="3429000" cy="4519612"/>
            <a:chOff x="4381500" y="1919288"/>
            <a:chExt cx="3429000" cy="4519612"/>
          </a:xfrm>
        </p:grpSpPr>
        <p:pic>
          <p:nvPicPr>
            <p:cNvPr id="3" name="Picture 2" descr="f09-0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00" y="1919288"/>
              <a:ext cx="34290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381500" y="6096000"/>
              <a:ext cx="34290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f09-06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5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 hierarchy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221038" y="1919288"/>
            <a:ext cx="5749925" cy="4519612"/>
            <a:chOff x="3221038" y="1919288"/>
            <a:chExt cx="5749925" cy="4519612"/>
          </a:xfrm>
        </p:grpSpPr>
        <p:pic>
          <p:nvPicPr>
            <p:cNvPr id="3" name="Picture 2" descr="f09-0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038" y="1919288"/>
              <a:ext cx="57499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221038" y="6096000"/>
              <a:ext cx="57499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f09-07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728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keys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562225" y="1919288"/>
            <a:ext cx="7067550" cy="4519612"/>
            <a:chOff x="2562225" y="1919288"/>
            <a:chExt cx="7067550" cy="4519612"/>
          </a:xfrm>
        </p:grpSpPr>
        <p:pic>
          <p:nvPicPr>
            <p:cNvPr id="3" name="Picture 2" descr="f09-0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225" y="1919288"/>
              <a:ext cx="70675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562225" y="6096000"/>
              <a:ext cx="7067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f09-08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17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benefits </a:t>
            </a:r>
            <a:r>
              <a:rPr lang="en-US" dirty="0"/>
              <a:t>m</a:t>
            </a:r>
            <a:r>
              <a:rPr lang="en-US" dirty="0" smtClean="0"/>
              <a:t>atrix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30" y="1393903"/>
            <a:ext cx="9176399" cy="4761932"/>
          </a:xfrm>
        </p:spPr>
      </p:pic>
      <p:sp>
        <p:nvSpPr>
          <p:cNvPr id="5" name="Rectangle 4"/>
          <p:cNvSpPr/>
          <p:nvPr/>
        </p:nvSpPr>
        <p:spPr>
          <a:xfrm>
            <a:off x="5402466" y="6400567"/>
            <a:ext cx="1825635" cy="351138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sz="2400" dirty="0" smtClean="0"/>
              <a:t>f02-01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734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and natural keys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690938" y="1919288"/>
            <a:ext cx="4808537" cy="4519612"/>
            <a:chOff x="3690938" y="1919288"/>
            <a:chExt cx="4808537" cy="4519612"/>
          </a:xfrm>
        </p:grpSpPr>
        <p:pic>
          <p:nvPicPr>
            <p:cNvPr id="3" name="Picture 2" descr="f09-0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938" y="1919288"/>
              <a:ext cx="48085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690938" y="6096000"/>
              <a:ext cx="48085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f09-09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76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schema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500438" y="1272770"/>
            <a:ext cx="5931886" cy="5166130"/>
            <a:chOff x="3500438" y="1919288"/>
            <a:chExt cx="5189537" cy="4519612"/>
          </a:xfrm>
        </p:grpSpPr>
        <p:pic>
          <p:nvPicPr>
            <p:cNvPr id="3" name="Picture 2" descr="f09-1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438" y="1919288"/>
              <a:ext cx="51895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500438" y="6096000"/>
              <a:ext cx="51895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2400" dirty="0" smtClean="0"/>
                <a:t>f09-10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18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Snowflake schema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144963" y="1221215"/>
            <a:ext cx="4504767" cy="5217685"/>
            <a:chOff x="4144963" y="1919288"/>
            <a:chExt cx="3902075" cy="4519612"/>
          </a:xfrm>
        </p:grpSpPr>
        <p:pic>
          <p:nvPicPr>
            <p:cNvPr id="3" name="Picture 2" descr="f09-1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963" y="1919288"/>
              <a:ext cx="39020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144963" y="6096000"/>
              <a:ext cx="39020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10000"/>
            </a:bodyPr>
            <a:lstStyle/>
            <a:p>
              <a:pPr algn="ctr"/>
              <a:r>
                <a:rPr lang="en-US" sz="2400" dirty="0" smtClean="0"/>
                <a:t>f09-11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445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Multidimensional schema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954463" y="1919288"/>
            <a:ext cx="4283075" cy="4519612"/>
            <a:chOff x="3954463" y="1919288"/>
            <a:chExt cx="4283075" cy="4519612"/>
          </a:xfrm>
        </p:grpSpPr>
        <p:pic>
          <p:nvPicPr>
            <p:cNvPr id="3" name="Picture 2" descr="f09-1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463" y="1919288"/>
              <a:ext cx="42830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954463" y="6096000"/>
              <a:ext cx="42830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f09-12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466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Multifact</a:t>
            </a:r>
            <a:r>
              <a:rPr lang="en-US" dirty="0" smtClean="0"/>
              <a:t> star models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082675" y="1919288"/>
            <a:ext cx="10025063" cy="4519612"/>
            <a:chOff x="1082675" y="1919288"/>
            <a:chExt cx="10025063" cy="4519612"/>
          </a:xfrm>
        </p:grpSpPr>
        <p:pic>
          <p:nvPicPr>
            <p:cNvPr id="3" name="Picture 2" descr="f09-1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675" y="1919288"/>
              <a:ext cx="100250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082675" y="6096000"/>
              <a:ext cx="100250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f09-13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86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and dimensional models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975785" y="1215627"/>
            <a:ext cx="6571869" cy="5642373"/>
            <a:chOff x="3463925" y="1919288"/>
            <a:chExt cx="5264150" cy="4519612"/>
          </a:xfrm>
        </p:grpSpPr>
        <p:pic>
          <p:nvPicPr>
            <p:cNvPr id="3" name="Picture 2" descr="f09-1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925" y="1919288"/>
              <a:ext cx="52641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463925" y="6096000"/>
              <a:ext cx="5264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2400" dirty="0" smtClean="0"/>
                <a:t>f09-14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052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versus dimensional example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509838" y="1919288"/>
            <a:ext cx="7170737" cy="4519612"/>
            <a:chOff x="2509838" y="1919288"/>
            <a:chExt cx="7170737" cy="4519612"/>
          </a:xfrm>
        </p:grpSpPr>
        <p:pic>
          <p:nvPicPr>
            <p:cNvPr id="3" name="Picture 2" descr="f09-1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838" y="1919288"/>
              <a:ext cx="71707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509838" y="6096000"/>
              <a:ext cx="71707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f09-15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82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a business report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892425" y="1919288"/>
            <a:ext cx="6407150" cy="4519612"/>
            <a:chOff x="2892425" y="1919288"/>
            <a:chExt cx="6407150" cy="4519612"/>
          </a:xfrm>
        </p:grpSpPr>
        <p:pic>
          <p:nvPicPr>
            <p:cNvPr id="3" name="Picture 2" descr="f09-1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425" y="1919288"/>
              <a:ext cx="64071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892425" y="6096000"/>
              <a:ext cx="6407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f09-16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981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 an OLAP analysis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170238" y="1919288"/>
            <a:ext cx="5851525" cy="4519612"/>
            <a:chOff x="3170238" y="1919288"/>
            <a:chExt cx="5851525" cy="4519612"/>
          </a:xfrm>
        </p:grpSpPr>
        <p:pic>
          <p:nvPicPr>
            <p:cNvPr id="3" name="Picture 2" descr="f09-1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238" y="1919288"/>
              <a:ext cx="58515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170238" y="6096000"/>
              <a:ext cx="58515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f09-17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1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dimension</a:t>
            </a:r>
            <a:endParaRPr lang="en-US" dirty="0"/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02150" y="1919288"/>
            <a:ext cx="3187700" cy="4519612"/>
            <a:chOff x="4502150" y="1919288"/>
            <a:chExt cx="3187700" cy="4519612"/>
          </a:xfrm>
        </p:grpSpPr>
        <p:pic>
          <p:nvPicPr>
            <p:cNvPr id="3" name="Picture 2" descr="f09-1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150" y="1919288"/>
              <a:ext cx="31877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02150" y="6096000"/>
              <a:ext cx="3187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 smtClean="0"/>
                <a:t>f09-18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47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1677</TotalTime>
  <Words>1291</Words>
  <Application>Microsoft Office PowerPoint</Application>
  <PresentationFormat>Widescreen</PresentationFormat>
  <Paragraphs>474</Paragraphs>
  <Slides>243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243</vt:i4>
      </vt:variant>
    </vt:vector>
  </HeadingPairs>
  <TitlesOfParts>
    <vt:vector size="247" baseType="lpstr">
      <vt:lpstr>Arial</vt:lpstr>
      <vt:lpstr>Calibri</vt:lpstr>
      <vt:lpstr>Calibri Light</vt:lpstr>
      <vt:lpstr>Office Theme</vt:lpstr>
      <vt:lpstr>Slides for Courses Using the Business Intelligence Guidebook</vt:lpstr>
      <vt:lpstr>Business Intelligence Guidebook – From Data Integration to Analytics</vt:lpstr>
      <vt:lpstr>Chapter 1 The Business Demand for Data, Information and Analytics</vt:lpstr>
      <vt:lpstr>Too much information</vt:lpstr>
      <vt:lpstr>No water to drink, no information to consume</vt:lpstr>
      <vt:lpstr>How BI, DW and DI fit together</vt:lpstr>
      <vt:lpstr>Categorizing BI, DW and DI terminology</vt:lpstr>
      <vt:lpstr>Chapter 2 Justifying BI: Building the Business and Technical Case</vt:lpstr>
      <vt:lpstr>Business benefits matrix </vt:lpstr>
      <vt:lpstr> Selecting product short-list(s) workflow</vt:lpstr>
      <vt:lpstr>Chapter 3 Defining Requirements – Business, Data and Quality</vt:lpstr>
      <vt:lpstr>Requirements – stepwise refinement</vt:lpstr>
      <vt:lpstr>Defining requirements workflow</vt:lpstr>
      <vt:lpstr>Chapter 4 Architecture Framework</vt:lpstr>
      <vt:lpstr>The four architecture categories</vt:lpstr>
      <vt:lpstr>Enterprise data warehouse</vt:lpstr>
      <vt:lpstr>Data architecture workflow</vt:lpstr>
      <vt:lpstr>BI data architecture – roles of data systems</vt:lpstr>
      <vt:lpstr>BI technical architecture</vt:lpstr>
      <vt:lpstr>BI technical architecture categories</vt:lpstr>
      <vt:lpstr>BI analytical styles</vt:lpstr>
      <vt:lpstr>Data warehouse and BI data store layer</vt:lpstr>
      <vt:lpstr>Data integration layer</vt:lpstr>
      <vt:lpstr>Data sources layer</vt:lpstr>
      <vt:lpstr>Evolution of data technology over time</vt:lpstr>
      <vt:lpstr>Chapter 5 Information Architecture</vt:lpstr>
      <vt:lpstr>Data integration framework (DIF) information architecture</vt:lpstr>
      <vt:lpstr>Data preparation process</vt:lpstr>
      <vt:lpstr>Data franchising processes</vt:lpstr>
      <vt:lpstr>BI tool components</vt:lpstr>
      <vt:lpstr>BI interface analytical styles</vt:lpstr>
      <vt:lpstr>Data management processes</vt:lpstr>
      <vt:lpstr>Blended BI environment</vt:lpstr>
      <vt:lpstr>Chapter 6 Data Architecture</vt:lpstr>
      <vt:lpstr>Enterprise data warehouse (EDW)</vt:lpstr>
      <vt:lpstr>Data mart</vt:lpstr>
      <vt:lpstr>Multiple independent data marts</vt:lpstr>
      <vt:lpstr>Operational data store</vt:lpstr>
      <vt:lpstr>Federated data warehouses</vt:lpstr>
      <vt:lpstr>Multiple built BI silos &amp; multiple BI tools</vt:lpstr>
      <vt:lpstr>Hub &amp; Spoke with one BI platform</vt:lpstr>
      <vt:lpstr>Hub &amp; Spoke with multiple BI tools</vt:lpstr>
      <vt:lpstr>Inmon’s CIF architecture</vt:lpstr>
      <vt:lpstr>Kimball’s enterprise data bus architecture</vt:lpstr>
      <vt:lpstr>Analytical data architecture (ADA)</vt:lpstr>
      <vt:lpstr>Data integration workflow</vt:lpstr>
      <vt:lpstr>DI workflow – hub &amp; spoke</vt:lpstr>
      <vt:lpstr>DI workflow – system of data integration data stores</vt:lpstr>
      <vt:lpstr>DI workflow – SOI and SOA</vt:lpstr>
      <vt:lpstr>DI workflow – it’s different this time</vt:lpstr>
      <vt:lpstr>DI workflow – back to the future</vt:lpstr>
      <vt:lpstr>Chapter 7 Technology &amp; Product Architectures</vt:lpstr>
      <vt:lpstr>Evolution of enterprise data</vt:lpstr>
      <vt:lpstr>Technology architecture</vt:lpstr>
      <vt:lpstr>BI analytical styles</vt:lpstr>
      <vt:lpstr>BI’s information access &amp; data integration layer</vt:lpstr>
      <vt:lpstr>ETL architecture</vt:lpstr>
      <vt:lpstr>ELT architecture</vt:lpstr>
      <vt:lpstr>Technology architecture - databases</vt:lpstr>
      <vt:lpstr>Customer data on a relational table</vt:lpstr>
      <vt:lpstr>Customer data stored in columnar tables</vt:lpstr>
      <vt:lpstr>Chapter 8 Foundational Data Modeling</vt:lpstr>
      <vt:lpstr>Three levels of data models</vt:lpstr>
      <vt:lpstr>Data modeling workflow</vt:lpstr>
      <vt:lpstr>Entity vs. dimensional at a glance</vt:lpstr>
      <vt:lpstr>ER modeling building blocks</vt:lpstr>
      <vt:lpstr>Entity and attribute types</vt:lpstr>
      <vt:lpstr>Identifying relationships</vt:lpstr>
      <vt:lpstr>Non-identifying mandatory relationships</vt:lpstr>
      <vt:lpstr>Non-identifying optional relationship</vt:lpstr>
      <vt:lpstr>Many-to-many relationship</vt:lpstr>
      <vt:lpstr>Recursive relationship</vt:lpstr>
      <vt:lpstr>ER model example</vt:lpstr>
      <vt:lpstr>Key types</vt:lpstr>
      <vt:lpstr>Referential integrity</vt:lpstr>
      <vt:lpstr>1NF example</vt:lpstr>
      <vt:lpstr>1NF example (continued)</vt:lpstr>
      <vt:lpstr>2NF Example</vt:lpstr>
      <vt:lpstr>3NF Example</vt:lpstr>
      <vt:lpstr>ER Model Recap</vt:lpstr>
      <vt:lpstr>Chapter 9 Dimensional Modeling</vt:lpstr>
      <vt:lpstr>Dimensional modeling overview</vt:lpstr>
      <vt:lpstr>Fact table - keys</vt:lpstr>
      <vt:lpstr>Fact tables – primary key with degenerative dimensions</vt:lpstr>
      <vt:lpstr>Fact table – primary key is a surrogate key</vt:lpstr>
      <vt:lpstr>Fact table - granularity</vt:lpstr>
      <vt:lpstr>Dimension – basic example</vt:lpstr>
      <vt:lpstr>Dimensional hierarchy</vt:lpstr>
      <vt:lpstr>Dimension keys</vt:lpstr>
      <vt:lpstr>Surrogate and natural keys</vt:lpstr>
      <vt:lpstr>Star schema</vt:lpstr>
      <vt:lpstr>Snowflake schema</vt:lpstr>
      <vt:lpstr>Multidimensional schema</vt:lpstr>
      <vt:lpstr>Multifact star models</vt:lpstr>
      <vt:lpstr>ER and dimensional models</vt:lpstr>
      <vt:lpstr>ER versus dimensional example</vt:lpstr>
      <vt:lpstr>Mapping to a business report</vt:lpstr>
      <vt:lpstr>Mapping to an OLAP analysis</vt:lpstr>
      <vt:lpstr>Date dimension</vt:lpstr>
      <vt:lpstr>Time as a fact</vt:lpstr>
      <vt:lpstr>Time as a dimension</vt:lpstr>
      <vt:lpstr>Time dimension – hour grain</vt:lpstr>
      <vt:lpstr>Time dimension – minute grain</vt:lpstr>
      <vt:lpstr>Time dimension with time bands</vt:lpstr>
      <vt:lpstr>Time zones</vt:lpstr>
      <vt:lpstr>Role-playing dimension approaches</vt:lpstr>
      <vt:lpstr>Degenerative dimension example</vt:lpstr>
      <vt:lpstr>Event table example</vt:lpstr>
      <vt:lpstr>Consolidated facts example</vt:lpstr>
      <vt:lpstr>Dimensional modeling recap</vt:lpstr>
      <vt:lpstr>Chapter 10 Business Intelligence Dimensional Modeling</vt:lpstr>
      <vt:lpstr>Hierarchies</vt:lpstr>
      <vt:lpstr>Date dimension</vt:lpstr>
      <vt:lpstr>Standard and fiscal calendar hierarchies</vt:lpstr>
      <vt:lpstr>Ragged hierarchies</vt:lpstr>
      <vt:lpstr>Unbalanced hierarchies</vt:lpstr>
      <vt:lpstr>Employee recursive example</vt:lpstr>
      <vt:lpstr>Bridge table example</vt:lpstr>
      <vt:lpstr>Bridge table navigation</vt:lpstr>
      <vt:lpstr>Dimension outriggers</vt:lpstr>
      <vt:lpstr>Employee dimension – SCD type 1</vt:lpstr>
      <vt:lpstr>SCD type 1 schema template</vt:lpstr>
      <vt:lpstr>Fact table links to SCD type 1 dimension</vt:lpstr>
      <vt:lpstr>SOR dimension</vt:lpstr>
      <vt:lpstr>Create new row</vt:lpstr>
      <vt:lpstr>SCD type 2 template</vt:lpstr>
      <vt:lpstr>SCD type 2 schema template example</vt:lpstr>
      <vt:lpstr>Fact table links to SCD type 2 dimension</vt:lpstr>
      <vt:lpstr>Employee dimension – SCD type 3</vt:lpstr>
      <vt:lpstr>SCD type 3 template</vt:lpstr>
      <vt:lpstr>Fact table links to SCD type 3 dimension</vt:lpstr>
      <vt:lpstr>Customer dimension with both slowly and rapidly changing attributes</vt:lpstr>
      <vt:lpstr>Customer dimension example split into primary and mini-dimensions</vt:lpstr>
      <vt:lpstr>Customer dimension example with multiple mini-dimensions</vt:lpstr>
      <vt:lpstr>Customer dimension example with value-banded mini-dimensions</vt:lpstr>
      <vt:lpstr>Mini-dimension as outrigger</vt:lpstr>
      <vt:lpstr>Customer example type 5 with second mini-dimension</vt:lpstr>
      <vt:lpstr>Customer dimension example with hybrid mini-dimensions</vt:lpstr>
      <vt:lpstr>Employee example SCD type 6</vt:lpstr>
      <vt:lpstr>SCD type 6 schema</vt:lpstr>
      <vt:lpstr>SCD type 7 schema</vt:lpstr>
      <vt:lpstr>Causal dimension examples</vt:lpstr>
      <vt:lpstr>Bridge table approach</vt:lpstr>
      <vt:lpstr>Junk dimension example</vt:lpstr>
      <vt:lpstr>Value band reporting</vt:lpstr>
      <vt:lpstr>Value band reporting approaches</vt:lpstr>
      <vt:lpstr>Hot swappable dimension example</vt:lpstr>
      <vt:lpstr>Alternate dimension groups</vt:lpstr>
      <vt:lpstr>Chapter 11 Data Integration  Design and Development</vt:lpstr>
      <vt:lpstr>Data Integration (DI) workflow</vt:lpstr>
      <vt:lpstr>DI workflow integration breakpoints</vt:lpstr>
      <vt:lpstr>Gathering data requirements</vt:lpstr>
      <vt:lpstr>The order of designing data models</vt:lpstr>
      <vt:lpstr>Conceptual data integration model – data sourcing</vt:lpstr>
      <vt:lpstr>Logical data integration modeling</vt:lpstr>
      <vt:lpstr>Data integration physical model</vt:lpstr>
      <vt:lpstr>System of record (SOR) dimension</vt:lpstr>
      <vt:lpstr>Natural key standard</vt:lpstr>
      <vt:lpstr>Audit column standard</vt:lpstr>
      <vt:lpstr>Slowly changing dimensions effective date standard</vt:lpstr>
      <vt:lpstr>Dimension table with rows indicating null values</vt:lpstr>
      <vt:lpstr>Chapter 12 Data Integration Processes</vt:lpstr>
      <vt:lpstr>Extract, transform and load tools</vt:lpstr>
      <vt:lpstr>Hand-coded extract, transform and load</vt:lpstr>
      <vt:lpstr>Cost comparison: hand-coded vs. tool-based extract, transform and load (ETL)</vt:lpstr>
      <vt:lpstr>Extract, transform, load and manage</vt:lpstr>
      <vt:lpstr>Data integration suite - services</vt:lpstr>
      <vt:lpstr>Data integration suite – services breakdown</vt:lpstr>
      <vt:lpstr>Change data capture – two audit columns</vt:lpstr>
      <vt:lpstr>Change data capture – single audit column</vt:lpstr>
      <vt:lpstr>Source system analysis</vt:lpstr>
      <vt:lpstr>Data integration workflow</vt:lpstr>
      <vt:lpstr>Dimension table service</vt:lpstr>
      <vt:lpstr>Fact table service</vt:lpstr>
      <vt:lpstr>Aggregation service creates shrunken dimension</vt:lpstr>
      <vt:lpstr>Aggregation service creates aggregation fact table</vt:lpstr>
      <vt:lpstr>Data integration jobs workflow</vt:lpstr>
      <vt:lpstr>Data integration table – job audit columns</vt:lpstr>
      <vt:lpstr>Chapter 13 Business Intelligence Applications</vt:lpstr>
      <vt:lpstr>Dashboard example 1</vt:lpstr>
      <vt:lpstr>Dashboard example 2</vt:lpstr>
      <vt:lpstr>BI data sources</vt:lpstr>
      <vt:lpstr>Comparison analysis – bar chart</vt:lpstr>
      <vt:lpstr>Trend analysis with line graph</vt:lpstr>
      <vt:lpstr>Trend analysis – area chart</vt:lpstr>
      <vt:lpstr>Trend analysis – bar chart</vt:lpstr>
      <vt:lpstr>Contribution analysis – heat map</vt:lpstr>
      <vt:lpstr>Correlation analysis – scatter plot</vt:lpstr>
      <vt:lpstr>Geography mapping</vt:lpstr>
      <vt:lpstr>Distribution analysis – box plot</vt:lpstr>
      <vt:lpstr>Chapter 14 BI Design and Development</vt:lpstr>
      <vt:lpstr>BI visual design methods</vt:lpstr>
      <vt:lpstr>Whiteboard sketch</vt:lpstr>
      <vt:lpstr>BI application wireframe</vt:lpstr>
      <vt:lpstr>BI storyboard example</vt:lpstr>
      <vt:lpstr>BI mockup example</vt:lpstr>
      <vt:lpstr>BI prototyping</vt:lpstr>
      <vt:lpstr>BI application development lifecycle</vt:lpstr>
      <vt:lpstr>BI application testing</vt:lpstr>
      <vt:lpstr>Chapter 15 Advanced Analytics</vt:lpstr>
      <vt:lpstr>Predictive modeling project methodology</vt:lpstr>
      <vt:lpstr>Example of advanced analytical architecture</vt:lpstr>
      <vt:lpstr>Analytical sandbox</vt:lpstr>
      <vt:lpstr>Analytical hub</vt:lpstr>
      <vt:lpstr>Analytical hub - architecture</vt:lpstr>
      <vt:lpstr>Analytical sandbox - architecture</vt:lpstr>
      <vt:lpstr>Chapter 16 Data Shadow Systems</vt:lpstr>
      <vt:lpstr>Data shadow systems are BI silos</vt:lpstr>
      <vt:lpstr>Data workflow</vt:lpstr>
      <vt:lpstr>Data shadow system example</vt:lpstr>
      <vt:lpstr>Chapter 17 People, Process and Politics</vt:lpstr>
      <vt:lpstr>Four P’s of BI</vt:lpstr>
      <vt:lpstr>BI project team</vt:lpstr>
      <vt:lpstr>Project development team – core functions</vt:lpstr>
      <vt:lpstr>Data governance and centers of excellence (COEs)</vt:lpstr>
      <vt:lpstr>Chapter 18 Project Management</vt:lpstr>
      <vt:lpstr>Enterprise business strategy and business initiatives</vt:lpstr>
      <vt:lpstr>Business strategy and plans drive BI program</vt:lpstr>
      <vt:lpstr>BI program composed of multiple BI projects</vt:lpstr>
      <vt:lpstr>BI programs need business involvement</vt:lpstr>
      <vt:lpstr>BI program release planning template</vt:lpstr>
      <vt:lpstr>BI project - tradeoffs</vt:lpstr>
      <vt:lpstr>BI assessments: four subject areas</vt:lpstr>
      <vt:lpstr>BI assessment framework</vt:lpstr>
      <vt:lpstr>Three phases of BI assessment</vt:lpstr>
      <vt:lpstr>BI assessment: discovery tasks</vt:lpstr>
      <vt:lpstr>BI assessment: analysis tasks</vt:lpstr>
      <vt:lpstr>BI assessment: recommendations tasks</vt:lpstr>
      <vt:lpstr>Work breakdown structure – BI program</vt:lpstr>
      <vt:lpstr>Work breakdown structure – BI project by program phase</vt:lpstr>
      <vt:lpstr>Work breakdown structure – BI architecture</vt:lpstr>
      <vt:lpstr>BI project phases with four architectures</vt:lpstr>
      <vt:lpstr>Project phases</vt:lpstr>
      <vt:lpstr>BI project work breakdown structure with functional groupings</vt:lpstr>
      <vt:lpstr>BI project work breakdown structure: functional groups with key tasks</vt:lpstr>
      <vt:lpstr>BI functional group</vt:lpstr>
      <vt:lpstr>Data and database functional group</vt:lpstr>
      <vt:lpstr>Data integration functional group</vt:lpstr>
      <vt:lpstr>Infrastructure functional group</vt:lpstr>
      <vt:lpstr>Chapter 19 Centers of Excellence</vt:lpstr>
      <vt:lpstr>BI COE interactions</vt:lpstr>
      <vt:lpstr>Three data management processes</vt:lpstr>
      <vt:lpstr>Data management organizational interconnections</vt:lpstr>
    </vt:vector>
  </TitlesOfParts>
  <Company>MInerva Solutions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Guidebook</dc:title>
  <dc:creator>andrea harris</dc:creator>
  <cp:lastModifiedBy>andrea harris</cp:lastModifiedBy>
  <cp:revision>64</cp:revision>
  <dcterms:created xsi:type="dcterms:W3CDTF">2015-03-20T17:31:54Z</dcterms:created>
  <dcterms:modified xsi:type="dcterms:W3CDTF">2015-03-23T20:51:31Z</dcterms:modified>
</cp:coreProperties>
</file>